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Raleway"/>
      <p:regular r:id="rId37"/>
      <p:bold r:id="rId38"/>
      <p:italic r:id="rId39"/>
      <p:boldItalic r:id="rId40"/>
    </p:embeddedFont>
    <p:embeddedFont>
      <p:font typeface="Roboto"/>
      <p:regular r:id="rId41"/>
      <p:bold r:id="rId42"/>
      <p:italic r:id="rId43"/>
      <p:boldItalic r:id="rId44"/>
    </p:embeddedFont>
    <p:embeddedFont>
      <p:font typeface="Anaheim"/>
      <p:regular r:id="rId45"/>
      <p:bold r:id="rId46"/>
    </p:embeddedFont>
    <p:embeddedFont>
      <p:font typeface="Overpass"/>
      <p:regular r:id="rId47"/>
      <p:bold r:id="rId48"/>
      <p:italic r:id="rId49"/>
      <p:boldItalic r:id="rId50"/>
    </p:embeddedFont>
    <p:embeddedFont>
      <p:font typeface="Raleway Black"/>
      <p:bold r:id="rId51"/>
      <p:boldItalic r:id="rId52"/>
    </p:embeddedFont>
    <p:embeddedFont>
      <p:font typeface="PT Sans"/>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naheim-bold.fntdata"/><Relationship Id="rId45" Type="http://schemas.openxmlformats.org/officeDocument/2006/relationships/font" Target="fonts/Anahei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verpass-bold.fntdata"/><Relationship Id="rId47" Type="http://schemas.openxmlformats.org/officeDocument/2006/relationships/font" Target="fonts/Overpass-regular.fntdata"/><Relationship Id="rId49" Type="http://schemas.openxmlformats.org/officeDocument/2006/relationships/font" Target="fonts/Overpas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Raleway-regular.fntdata"/><Relationship Id="rId36" Type="http://schemas.openxmlformats.org/officeDocument/2006/relationships/slide" Target="slides/slide32.xml"/><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Black-bold.fntdata"/><Relationship Id="rId50" Type="http://schemas.openxmlformats.org/officeDocument/2006/relationships/font" Target="fonts/Overpass-boldItalic.fntdata"/><Relationship Id="rId53" Type="http://schemas.openxmlformats.org/officeDocument/2006/relationships/font" Target="fonts/PTSans-regular.fntdata"/><Relationship Id="rId52" Type="http://schemas.openxmlformats.org/officeDocument/2006/relationships/font" Target="fonts/RalewayBlack-boldItalic.fntdata"/><Relationship Id="rId11" Type="http://schemas.openxmlformats.org/officeDocument/2006/relationships/slide" Target="slides/slide7.xml"/><Relationship Id="rId55" Type="http://schemas.openxmlformats.org/officeDocument/2006/relationships/font" Target="fonts/PTSans-italic.fntdata"/><Relationship Id="rId10" Type="http://schemas.openxmlformats.org/officeDocument/2006/relationships/slide" Target="slides/slide6.xml"/><Relationship Id="rId54" Type="http://schemas.openxmlformats.org/officeDocument/2006/relationships/font" Target="fonts/PTSans-bold.fntdata"/><Relationship Id="rId13" Type="http://schemas.openxmlformats.org/officeDocument/2006/relationships/slide" Target="slides/slide9.xml"/><Relationship Id="rId57" Type="http://schemas.openxmlformats.org/officeDocument/2006/relationships/font" Target="fonts/OpenSans-regular.fntdata"/><Relationship Id="rId12" Type="http://schemas.openxmlformats.org/officeDocument/2006/relationships/slide" Target="slides/slide8.xml"/><Relationship Id="rId56" Type="http://schemas.openxmlformats.org/officeDocument/2006/relationships/font" Target="fonts/PTSans-boldItalic.fntdata"/><Relationship Id="rId15" Type="http://schemas.openxmlformats.org/officeDocument/2006/relationships/slide" Target="slides/slide11.xml"/><Relationship Id="rId59" Type="http://schemas.openxmlformats.org/officeDocument/2006/relationships/font" Target="fonts/OpenSans-italic.fntdata"/><Relationship Id="rId14" Type="http://schemas.openxmlformats.org/officeDocument/2006/relationships/slide" Target="slides/slide10.xml"/><Relationship Id="rId58"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ellular_deconvolutio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0714812ba0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0714812ba0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06eb1b40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06eb1b40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
            </a:r>
            <a:r>
              <a:rPr lang="en" u="sng"/>
              <a:t>broadly characterize this immune state,</a:t>
            </a:r>
            <a:r>
              <a:rPr lang="en"/>
              <a:t> we used high-dimensional cytometry by time-of-flight (CyTOF), a proteomics technology that assesses the abundance of cell subsets, protein expression and activation of signalling pathways at the single-cell resolution</a:t>
            </a:r>
            <a:endParaRPr/>
          </a:p>
          <a:p>
            <a:pPr indent="0" lvl="0" marL="0" rtl="0" algn="l">
              <a:spcBef>
                <a:spcPts val="0"/>
              </a:spcBef>
              <a:spcAft>
                <a:spcPts val="0"/>
              </a:spcAft>
              <a:buNone/>
            </a:pPr>
            <a:r>
              <a:rPr lang="en"/>
              <a:t>The ability of cells to respond to immune challenges is an important factor in maintaining host immune competence. To determine the signalling capacity of immune cells, we used CyTOF (Supplementary Table 2) to investigate their ability to transiently phosphorylate signalling effectors in response to PMA and ionomycin, IFNγ, TNF or combined anti-CD3 and anti-CD28 stimulation.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06eb1b407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06eb1b407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CyTOF: an </a:t>
            </a:r>
            <a:r>
              <a:rPr lang="en"/>
              <a:t>application of mass cytometry used to quantify labeled targets on the surface and interior of single cells. CyTOF allows the quantification of multiple cellular components simultaneously using an ICP-MS detector.</a:t>
            </a:r>
            <a:endParaRPr/>
          </a:p>
          <a:p>
            <a:pPr indent="0" lvl="0" marL="0" rtl="0" algn="l">
              <a:spcBef>
                <a:spcPts val="0"/>
              </a:spcBef>
              <a:spcAft>
                <a:spcPts val="0"/>
              </a:spcAft>
              <a:buNone/>
            </a:pPr>
            <a:r>
              <a:rPr lang="en"/>
              <a:t>Time-of-flight mass spectrometry (TOFMS) is a method of mass spectrometry in which an ion's mass-to-charge ratio is determined by a time of flight measurement. Ions are accelerated by an electric field of known strength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d3fa134c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d3fa134c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CyTOF: an application of mass cytometry used to quantify labeled targets on the surface and interior of single cells. CyTOF allows the quantification of multiple cellular components simultaneously using an ICP-MS detector.</a:t>
            </a:r>
            <a:endParaRPr/>
          </a:p>
          <a:p>
            <a:pPr indent="0" lvl="0" marL="0" rtl="0" algn="l">
              <a:spcBef>
                <a:spcPts val="0"/>
              </a:spcBef>
              <a:spcAft>
                <a:spcPts val="0"/>
              </a:spcAft>
              <a:buNone/>
            </a:pPr>
            <a:r>
              <a:rPr lang="en"/>
              <a:t>Time-of-flight mass spectrometry (TOFMS) is a method of mass spectrometry in which an ion's mass-to-charge ratio is determined by a time of flight measurement. Ions are accelerated by an electric field of known strength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05fa9d2b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05fa9d2b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041834"/>
                </a:solidFill>
                <a:latin typeface="Open Sans"/>
                <a:ea typeface="Open Sans"/>
                <a:cs typeface="Open Sans"/>
                <a:sym typeface="Open Sans"/>
              </a:rPr>
              <a:t>A supervised machine learning algorithm designed to analyze single cell data, identify cell populations, and identify changes in the frequencies or functional marker expression patterns of those populations that are significantly associated with an outcome. </a:t>
            </a:r>
            <a:endParaRPr sz="1300">
              <a:solidFill>
                <a:srgbClr val="041834"/>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300">
                <a:solidFill>
                  <a:srgbClr val="041834"/>
                </a:solidFill>
                <a:latin typeface="Open Sans"/>
                <a:ea typeface="Open Sans"/>
                <a:cs typeface="Open Sans"/>
                <a:sym typeface="Open Sans"/>
              </a:rPr>
              <a:t>The algorithm is a black box that includes steps to cluster cell populations, characterize these populations, and identify the significant characteristics. </a:t>
            </a:r>
            <a:endParaRPr sz="1300">
              <a:solidFill>
                <a:srgbClr val="041834"/>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300">
                <a:solidFill>
                  <a:srgbClr val="041834"/>
                </a:solidFill>
                <a:latin typeface="Open Sans"/>
                <a:ea typeface="Open Sans"/>
                <a:cs typeface="Open Sans"/>
                <a:sym typeface="Open Sans"/>
              </a:rPr>
              <a:t>Hierarchical </a:t>
            </a:r>
            <a:endParaRPr sz="1300">
              <a:solidFill>
                <a:srgbClr val="041834"/>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300">
              <a:solidFill>
                <a:srgbClr val="041834"/>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300">
                <a:solidFill>
                  <a:srgbClr val="041834"/>
                </a:solidFill>
                <a:latin typeface="Open Sans"/>
                <a:ea typeface="Open Sans"/>
                <a:cs typeface="Open Sans"/>
                <a:sym typeface="Open Sans"/>
              </a:rPr>
              <a:t>Citrus let you compare groups of samples and not only tells you what parameters make the groups different but how significant those differences are. After identifying nodes of interest, you can export those nodes to a new Cytobank experiment. </a:t>
            </a:r>
            <a:endParaRPr sz="1300">
              <a:solidFill>
                <a:srgbClr val="041834"/>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300">
                <a:solidFill>
                  <a:srgbClr val="041834"/>
                </a:solidFill>
                <a:latin typeface="Open Sans"/>
                <a:ea typeface="Open Sans"/>
                <a:cs typeface="Open Sans"/>
                <a:sym typeface="Open Sans"/>
              </a:rPr>
              <a:t>It can be applied to </a:t>
            </a:r>
            <a:r>
              <a:rPr lang="en">
                <a:solidFill>
                  <a:schemeClr val="dk1"/>
                </a:solidFill>
              </a:rPr>
              <a:t>Fantastic fo biomarker discovery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Clinical trials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Any reason you’d need to compare groups as opposed to individual samples</a:t>
            </a:r>
            <a:endParaRPr sz="1300">
              <a:solidFill>
                <a:srgbClr val="041834"/>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300">
                <a:solidFill>
                  <a:schemeClr val="dk1"/>
                </a:solidFill>
                <a:latin typeface="Open Sans"/>
                <a:ea typeface="Open Sans"/>
                <a:cs typeface="Open Sans"/>
                <a:sym typeface="Open Sans"/>
              </a:rPr>
              <a:t>CITRUS (cluster identification, characterization, and regression) is an algorithm designed for the fully automated discovery of statistically significant stratifying biological signatures within single cell datasets containing numerous samples across multiple known endpoints (e.g., responders versus non-responders). CITRUS proceeds through multiple steps, the first of which is unsupervised hierarchical clustering to identify clusters of cellular populations within the overall dataset. After clustered populations are identified, biologically relevant features of these clustered populations are calculated per sample. Features may be either relative abundance of cells in each population compared to the whole sample, or median expression level of functional markers measured across the cells for each population. CITRUS then uses a regularized supervised learning algorithm to determine the populations and features that best predict which endpoint group any given sample belongs to, or uses correlative methods for a correlative measure of the same. The results of a CITRUS run are clusters (populations) that differentiate the observed endpoint of the samples, and the features (relative population abundance or median expression of a functional marker) of the clusters that are responsible.</a:t>
            </a:r>
            <a:endParaRPr sz="1300">
              <a:solidFill>
                <a:srgbClr val="041834"/>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08c69f46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08c69f46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How does citrus work</a:t>
            </a:r>
            <a:endParaRPr/>
          </a:p>
          <a:p>
            <a:pPr indent="0" lvl="0" marL="0" rtl="0" algn="l">
              <a:spcBef>
                <a:spcPts val="0"/>
              </a:spcBef>
              <a:spcAft>
                <a:spcPts val="0"/>
              </a:spcAft>
              <a:buNone/>
            </a:pPr>
            <a:r>
              <a:rPr lang="en"/>
              <a:t>Branch clustering of cells based on similar marker expression patterns</a:t>
            </a:r>
            <a:endParaRPr/>
          </a:p>
          <a:p>
            <a:pPr indent="0" lvl="0" marL="0" rtl="0" algn="l">
              <a:spcBef>
                <a:spcPts val="0"/>
              </a:spcBef>
              <a:spcAft>
                <a:spcPts val="0"/>
              </a:spcAft>
              <a:buNone/>
            </a:pPr>
            <a:r>
              <a:rPr lang="en"/>
              <a:t>Node</a:t>
            </a:r>
            <a:endParaRPr/>
          </a:p>
          <a:p>
            <a:pPr indent="0" lvl="0" marL="0" rtl="0" algn="l">
              <a:spcBef>
                <a:spcPts val="0"/>
              </a:spcBef>
              <a:spcAft>
                <a:spcPts val="0"/>
              </a:spcAft>
              <a:buNone/>
            </a:pPr>
            <a:r>
              <a:rPr lang="en"/>
              <a:t>Color</a:t>
            </a:r>
            <a:endParaRPr/>
          </a:p>
          <a:p>
            <a:pPr indent="0" lvl="0" marL="0" rtl="0" algn="l">
              <a:spcBef>
                <a:spcPts val="0"/>
              </a:spcBef>
              <a:spcAft>
                <a:spcPts val="0"/>
              </a:spcAft>
              <a:buNone/>
            </a:pPr>
            <a:r>
              <a:rPr lang="en"/>
              <a:t>All the events in this node are also in this node. </a:t>
            </a:r>
            <a:endParaRPr/>
          </a:p>
          <a:p>
            <a:pPr indent="0" lvl="0" marL="0" rtl="0" algn="l">
              <a:spcBef>
                <a:spcPts val="0"/>
              </a:spcBef>
              <a:spcAft>
                <a:spcPts val="0"/>
              </a:spcAft>
              <a:buClr>
                <a:schemeClr val="dk1"/>
              </a:buClr>
              <a:buSzPts val="1100"/>
              <a:buFont typeface="Arial"/>
              <a:buNone/>
            </a:pPr>
            <a:r>
              <a:rPr lang="en" sz="1300">
                <a:solidFill>
                  <a:srgbClr val="041834"/>
                </a:solidFill>
                <a:latin typeface="Open Sans"/>
                <a:ea typeface="Open Sans"/>
                <a:cs typeface="Open Sans"/>
                <a:sym typeface="Open Sans"/>
              </a:rPr>
              <a:t>The node at each end of branch is the most phenotipically pure population</a:t>
            </a:r>
            <a:endParaRPr/>
          </a:p>
          <a:p>
            <a:pPr indent="0" lvl="0" marL="0" rtl="0" algn="l">
              <a:spcBef>
                <a:spcPts val="0"/>
              </a:spcBef>
              <a:spcAft>
                <a:spcPts val="0"/>
              </a:spcAft>
              <a:buNone/>
            </a:pPr>
            <a:r>
              <a:rPr lang="en"/>
              <a:t>Citrus begins by identifying clusters of phenotypically similar cells in all samples in a hierarchical, unsupervised manner</a:t>
            </a:r>
            <a:endParaRPr/>
          </a:p>
          <a:p>
            <a:pPr indent="0" lvl="0" marL="0" rtl="0" algn="l">
              <a:spcBef>
                <a:spcPts val="0"/>
              </a:spcBef>
              <a:spcAft>
                <a:spcPts val="0"/>
              </a:spcAft>
              <a:buNone/>
            </a:pPr>
            <a:r>
              <a:rPr lang="en"/>
              <a:t>Citrus uses regularized super ised learning algorithms to identify stratifying clusters and cell responses features that are the best predictors of a known experimental endpoint of interest</a:t>
            </a:r>
            <a:endParaRPr/>
          </a:p>
          <a:p>
            <a:pPr indent="0" lvl="0" marL="0" rtl="0" algn="l">
              <a:spcBef>
                <a:spcPts val="0"/>
              </a:spcBef>
              <a:spcAft>
                <a:spcPts val="0"/>
              </a:spcAft>
              <a:buNone/>
            </a:pPr>
            <a:r>
              <a:rPr lang="en"/>
              <a:t>Medians and abundances are two functional biomarkers.</a:t>
            </a:r>
            <a:endParaRPr/>
          </a:p>
          <a:p>
            <a:pPr indent="0" lvl="0" marL="0" rtl="0" algn="l">
              <a:spcBef>
                <a:spcPts val="0"/>
              </a:spcBef>
              <a:spcAft>
                <a:spcPts val="0"/>
              </a:spcAft>
              <a:buNone/>
            </a:pPr>
            <a:r>
              <a:rPr lang="en"/>
              <a:t> Median is which markers have statistically significant differences in expression between groups. )Predicftive/regreesision. Groups are non-responders and responders to cancer therapy. Determine which biomarkers predict response. </a:t>
            </a:r>
            <a:endParaRPr/>
          </a:p>
          <a:p>
            <a:pPr indent="0" lvl="0" marL="0" rtl="0" algn="l">
              <a:spcBef>
                <a:spcPts val="0"/>
              </a:spcBef>
              <a:spcAft>
                <a:spcPts val="0"/>
              </a:spcAft>
              <a:buNone/>
            </a:pPr>
            <a:r>
              <a:rPr lang="en"/>
              <a:t>Abundances are which clusters have statistically significance differences in abundance between groups. Examples(correlative) Groups are cancer patienst with stable disease and patients with progressive disease. Determine whether there are variations in the abundance of their Treg populations.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07605985c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07605985c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Cytobank is a web-based analysis archive and collaboration tool designed to run cytometry data.</a:t>
            </a:r>
            <a:endParaRPr/>
          </a:p>
          <a:p>
            <a:pPr indent="0" lvl="0" marL="0" rtl="0" algn="l">
              <a:spcBef>
                <a:spcPts val="0"/>
              </a:spcBef>
              <a:spcAft>
                <a:spcPts val="0"/>
              </a:spcAft>
              <a:buNone/>
            </a:pPr>
            <a:r>
              <a:rPr lang="en"/>
              <a:t>Look at large group-wise comparison</a:t>
            </a:r>
            <a:endParaRPr/>
          </a:p>
          <a:p>
            <a:pPr indent="0" lvl="0" marL="0" rtl="0" algn="l">
              <a:spcBef>
                <a:spcPts val="0"/>
              </a:spcBef>
              <a:spcAft>
                <a:spcPts val="0"/>
              </a:spcAft>
              <a:buNone/>
            </a:pPr>
            <a:r>
              <a:rPr lang="en"/>
              <a:t>Citrus analysis consists of the following steps. First, FCS files of normalized, ‘live cell/no beads’ samples were randomly sampled for n single-cell events. Second, collected single-cell events were pooled and iteratively hierarchically clustered based on similarity of expression of subsets of the measured channels. This procedure yielded overlapping clusters with the largest cluster encompassing all of the sampled events. Third, the pooled dataset was split back into its constitutive samples, and the relative abundance of cells in each cluster was computed, as well as the median expression of each functional marker in each cluster. Only clusters for which the abundance in one or more of the measured samples was greater than some lower-bound P values were considered for downstream differential analysis. Fourth, to determine differences in cell subset abundances or functional marker medians expression, we used the SAM algorithm in Citrus, which assesses FDR by permutations. For each set of analysis, we set n to 20,000 and the clustering threshold to 1% of total cells and performed the analysis iteratively such that 20,000 events from the entire dataset were chosen randomly for the multiple rounds of analysis. We also analysed the entire dataset in R. These analyses yielded qualitatively similar results. Analyses of abundance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07605985c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07605985c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41834"/>
              </a:buClr>
              <a:buSzPts val="1800"/>
              <a:buFont typeface="Nunito Light"/>
              <a:buChar char="-"/>
            </a:pPr>
            <a:r>
              <a:rPr lang="en" sz="1800">
                <a:solidFill>
                  <a:srgbClr val="041834"/>
                </a:solidFill>
                <a:latin typeface="Open Sans"/>
                <a:ea typeface="Open Sans"/>
                <a:cs typeface="Open Sans"/>
                <a:sym typeface="Open Sans"/>
              </a:rPr>
              <a:t>It addresses the issue of analyzing large-scale data in which a microarray experiment of 10,000 proteins would identify 100 proteins by chance using a p-value cut-off of 0.01. </a:t>
            </a:r>
            <a:endParaRPr sz="1800">
              <a:solidFill>
                <a:srgbClr val="041834"/>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07605985c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07605985c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PBMCs from 14 latently infected and 14 uninfected participants of a South African adolescent cohort were characterized using CyTOF with antibody panel 1 (Supplementary Table 2), followed by Citrus analysis and clustering. This unsupervised hierarchical clustering analysis produced a branching structure (dendrogram) that allowed the grouping of total live cells into known immune cell compartments (contoured). Cell clusters are represented as nodes (circles) in this Citrus-derived circular dendrogram, which delineates lineage relationships that were identified from the data. Cluster granularity (that is, cell subset specificity) increases from the centre of the diagram to the periphery. </a:t>
            </a:r>
            <a:endParaRPr/>
          </a:p>
          <a:p>
            <a:pPr indent="0" lvl="0" marL="0" rtl="0" algn="l">
              <a:spcBef>
                <a:spcPts val="0"/>
              </a:spcBef>
              <a:spcAft>
                <a:spcPts val="0"/>
              </a:spcAft>
              <a:buNone/>
            </a:pPr>
            <a:r>
              <a:rPr lang="en"/>
              <a:t>a, Annotation of cluster hierarchy plots based on surface marker expression. The expression intensity of each marker used for cell population characterization is overlaid per cluster on the Citrus circular dendrogram and is indicated, independently for each marker, by the coloured gradient for which the range corresponds to the arcsinhtransformed expression of the median marker expression measured across all Citrus clusters. For each marker, we also provide a dot plot graph demonstrating the marker labelling in the manually gated indicated population.</a:t>
            </a:r>
            <a:endParaRPr/>
          </a:p>
          <a:p>
            <a:pPr indent="0" lvl="0" marL="0" rtl="0" algn="l">
              <a:spcBef>
                <a:spcPts val="0"/>
              </a:spcBef>
              <a:spcAft>
                <a:spcPts val="0"/>
              </a:spcAft>
              <a:buNone/>
            </a:pPr>
            <a:r>
              <a:rPr lang="en"/>
              <a:t>Manual gating was performed on the Cytobank website on normalized, debarcoded data files. A hierarchical gating strategy was used to identify live, single cells of the main PBMC populations (Extended Data Fig. 1a) and their subsets based on the expression of surface, cytokine or signalling molecules.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07605985c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07605985c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 Citrus plots showing, based on cell-surface protein expression, clusters (in red, designated A–F) that exhibit significantly different abundances (SAM analysis with FDR &lt; 1%) between the uninfected and latently infected individuals. Individual cell clusters are mapped to well-established, gross-cell types: B cells (CD19+), CD8+ αβ T cells (CD3+TCRβ+CD8+), CD4+ αβ T cells (CD3+TCRβ+CD4+), γδ T cells (CD3+TCRδ+), monocytes (CD3−CD19−CD33+CD14+HLA-DR+), NK cells (CD3−CD19−CD14−HLA-DR−CD16+CD56bright/dim), identifiable by annotated shaded background groupings. c, The phenotype and the composition of cells in each of the stratifying cell subsets (A–F), identified by Citrus analysis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0714812b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0714812b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06eb1b407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06eb1b407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04946dcbc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04946dcbc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 from: </a:t>
            </a:r>
            <a:r>
              <a:rPr lang="en" u="sng">
                <a:solidFill>
                  <a:schemeClr val="hlink"/>
                </a:solidFill>
                <a:hlinkClick r:id="rId2"/>
              </a:rPr>
              <a:t>https://en.wikipedia.org/wiki/Cellular_deconvolution</a:t>
            </a:r>
            <a:r>
              <a:rPr lang="en"/>
              <a:t> </a:t>
            </a:r>
            <a:endParaRPr/>
          </a:p>
          <a:p>
            <a:pPr indent="0" lvl="0" marL="0" rtl="0" algn="l">
              <a:spcBef>
                <a:spcPts val="0"/>
              </a:spcBef>
              <a:spcAft>
                <a:spcPts val="0"/>
              </a:spcAft>
              <a:buNone/>
            </a:pPr>
            <a:r>
              <a:rPr lang="en"/>
              <a:t>Percentage of NK cells decreased during the progression of disease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07605985c4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07605985c4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045d0455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045d0455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initial analysis of 14 uninfected controls and 14 individuals with LTBI was conducted to identify cell subsets defined by cell-surface protein expression. The authors identify 4 cell subsets with a significantly higher percentage (of total live cells) in individuals with LTBI than uninfected controls </a:t>
            </a:r>
            <a:r>
              <a:rPr i="1" lang="en"/>
              <a:t>(false discovery rate (FDR) of &lt;1%)</a:t>
            </a:r>
            <a:r>
              <a:rPr lang="en"/>
              <a:t>. These four subsets comprised total cells expressing CD16 (which is a surface receptor </a:t>
            </a:r>
            <a:r>
              <a:rPr lang="en"/>
              <a:t>present</a:t>
            </a:r>
            <a:r>
              <a:rPr lang="en"/>
              <a:t> on NKs and other cells), natural killer (NK) cells and two closely related populations of CD27−CD8+ αβ T cells that differed in their CD38 expression.</a:t>
            </a:r>
            <a:endParaRPr/>
          </a:p>
          <a:p>
            <a:pPr indent="0" lvl="0" marL="0" rtl="0" algn="l">
              <a:spcBef>
                <a:spcPts val="0"/>
              </a:spcBef>
              <a:spcAft>
                <a:spcPts val="0"/>
              </a:spcAft>
              <a:buNone/>
            </a:pPr>
            <a:r>
              <a:rPr lang="en"/>
              <a:t>By contrast, two other cell subsets, total B cells and naive B cells, were significantly less abundant in individuals with LTBI</a:t>
            </a:r>
            <a:endParaRPr/>
          </a:p>
          <a:p>
            <a:pPr indent="0" lvl="0" marL="0" rtl="0" algn="l">
              <a:spcBef>
                <a:spcPts val="0"/>
              </a:spcBef>
              <a:spcAft>
                <a:spcPts val="0"/>
              </a:spcAft>
              <a:buNone/>
            </a:pPr>
            <a:r>
              <a:rPr lang="en"/>
              <a:t>Reductions in the levels of peripheral B cells could be due to preferential sequestration of these cells at the site of infection (lungs and associated lymph nodes) and/or altered output of B cells from the bone marrow; inflammation can lead to enhanced myelopoiesis with diminished B cell output. </a:t>
            </a:r>
            <a:endParaRPr/>
          </a:p>
          <a:p>
            <a:pPr indent="0" lvl="0" marL="0" rtl="0" algn="l">
              <a:spcBef>
                <a:spcPts val="0"/>
              </a:spcBef>
              <a:spcAft>
                <a:spcPts val="0"/>
              </a:spcAft>
              <a:buNone/>
            </a:pPr>
            <a:r>
              <a:rPr i="1" lang="en">
                <a:solidFill>
                  <a:srgbClr val="001D35"/>
                </a:solidFill>
                <a:highlight>
                  <a:srgbClr val="FFFFFF"/>
                </a:highlight>
              </a:rPr>
              <a:t>Because latently infected individuals show no significant change in peripheral monocyte or lymphocyte counts compared to uninfected controls, changes in the percentage of a given cell type most likely reflect corresponding alterations in its abundance.</a:t>
            </a:r>
            <a:endParaRPr i="1">
              <a:solidFill>
                <a:srgbClr val="001D35"/>
              </a:solidFill>
              <a:highlight>
                <a:srgbClr val="FFFFFF"/>
              </a:highlight>
            </a:endParaRPr>
          </a:p>
          <a:p>
            <a:pPr indent="0" lvl="0" marL="0" rtl="0" algn="l">
              <a:spcBef>
                <a:spcPts val="0"/>
              </a:spcBef>
              <a:spcAft>
                <a:spcPts val="0"/>
              </a:spcAft>
              <a:buNone/>
            </a:pPr>
            <a:r>
              <a:t/>
            </a:r>
            <a:endParaRPr i="1">
              <a:solidFill>
                <a:srgbClr val="001D35"/>
              </a:solidFill>
              <a:highlight>
                <a:srgbClr val="FFFFFF"/>
              </a:highlight>
            </a:endParaRPr>
          </a:p>
          <a:p>
            <a:pPr indent="0" lvl="0" marL="0" rtl="0" algn="l">
              <a:spcBef>
                <a:spcPts val="0"/>
              </a:spcBef>
              <a:spcAft>
                <a:spcPts val="0"/>
              </a:spcAft>
              <a:buNone/>
            </a:pPr>
            <a:r>
              <a:rPr i="1" lang="en">
                <a:solidFill>
                  <a:srgbClr val="001D35"/>
                </a:solidFill>
                <a:highlight>
                  <a:srgbClr val="FFFFFF"/>
                </a:highlight>
              </a:rPr>
              <a:t>CD38 also functions in cell adhesion, signal transduction and calcium signaling.</a:t>
            </a:r>
            <a:endParaRPr i="1">
              <a:solidFill>
                <a:srgbClr val="001D35"/>
              </a:solidFill>
              <a:highlight>
                <a:srgbClr val="FFFFFF"/>
              </a:highlight>
            </a:endParaRPr>
          </a:p>
          <a:p>
            <a:pPr indent="0" lvl="0" marL="0" rtl="0" algn="l">
              <a:spcBef>
                <a:spcPts val="0"/>
              </a:spcBef>
              <a:spcAft>
                <a:spcPts val="0"/>
              </a:spcAft>
              <a:buNone/>
            </a:pPr>
            <a:r>
              <a:rPr i="1" lang="en">
                <a:solidFill>
                  <a:srgbClr val="001D35"/>
                </a:solidFill>
                <a:highlight>
                  <a:srgbClr val="FFFFFF"/>
                </a:highlight>
              </a:rPr>
              <a:t>CD27, or cluster of differentiation 27, is a co-stimulatory receptor that plays a key role in the activation of T cells, NK cells, and B cells</a:t>
            </a:r>
            <a:endParaRPr i="1">
              <a:solidFill>
                <a:srgbClr val="001D35"/>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045d04555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045d04555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Granzyme B</a:t>
            </a:r>
            <a:r>
              <a:rPr lang="en">
                <a:solidFill>
                  <a:schemeClr val="dk1"/>
                </a:solidFill>
              </a:rPr>
              <a:t> is a serine protease that is released by cytotoxic T lymphocytes (CTLs) and natural killer (NK) cells to kill infected or cancerous cells (as we saw in vISNE)</a:t>
            </a:r>
            <a:endParaRPr>
              <a:solidFill>
                <a:schemeClr val="dk1"/>
              </a:solidFill>
            </a:endParaRPr>
          </a:p>
          <a:p>
            <a:pPr indent="0" lvl="0" marL="0" rtl="0" algn="l">
              <a:spcBef>
                <a:spcPts val="0"/>
              </a:spcBef>
              <a:spcAft>
                <a:spcPts val="0"/>
              </a:spcAft>
              <a:buNone/>
            </a:pPr>
            <a:r>
              <a:rPr b="1" lang="en">
                <a:solidFill>
                  <a:schemeClr val="dk1"/>
                </a:solidFill>
              </a:rPr>
              <a:t>Perforin:</a:t>
            </a:r>
            <a:r>
              <a:rPr lang="en">
                <a:solidFill>
                  <a:schemeClr val="dk1"/>
                </a:solidFill>
              </a:rPr>
              <a:t> a protein, released by killer cells of the immune system, which destroys targeted cells by creating lesions like pores in their membranes.</a:t>
            </a:r>
            <a:endParaRPr>
              <a:solidFill>
                <a:schemeClr val="dk1"/>
              </a:solidFill>
            </a:endParaRPr>
          </a:p>
          <a:p>
            <a:pPr indent="0" lvl="0" marL="0" rtl="0" algn="l">
              <a:spcBef>
                <a:spcPts val="0"/>
              </a:spcBef>
              <a:spcAft>
                <a:spcPts val="0"/>
              </a:spcAft>
              <a:buNone/>
            </a:pPr>
            <a:r>
              <a:rPr lang="en">
                <a:solidFill>
                  <a:schemeClr val="dk1"/>
                </a:solidFill>
              </a:rPr>
              <a:t>2b - Granzyme B (GZMB) and perforin (PRF) expressing cells were significantly higher in individuals with LTBI. These mostly consisted of NK cells and GZMB+PRF+IFNγ+TNF+ polyfunctional cells, which largely comprised CD27−CD8+ αβ T cells, but also included NK cells and γδ T cells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Points to an enhanced cytotoxic potential on a per-cell basis</a:t>
            </a:r>
            <a:endParaRPr>
              <a:solidFill>
                <a:schemeClr val="dk1"/>
              </a:solidFill>
            </a:endParaRPr>
          </a:p>
          <a:p>
            <a:pPr indent="0" lvl="0" marL="0" rtl="0" algn="l">
              <a:spcBef>
                <a:spcPts val="0"/>
              </a:spcBef>
              <a:spcAft>
                <a:spcPts val="0"/>
              </a:spcAft>
              <a:buNone/>
            </a:pPr>
            <a:r>
              <a:rPr lang="en">
                <a:solidFill>
                  <a:schemeClr val="dk1"/>
                </a:solidFill>
              </a:rPr>
              <a:t>Panel c aligns with this: NK cells from individuals with LTBI showed significantly higher target cell lysis than those from uninfected controls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enhanced cytotoxic responses that are mostly mediated by CD16 and NK cells appeared to be key factors associated with maintaining latency, which we propose represents successful immune control of Mtbinfection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045d0455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045d0455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2d - Additionally, there were higher percentages of CD16+, GZMB-high cells within the compartments of the NK cells, CD8+ αβ T cells and γδ T cells in PBMCs from individuals with LTBI.</a:t>
            </a:r>
            <a:endParaRPr/>
          </a:p>
          <a:p>
            <a:pPr indent="0" lvl="0" marL="0" rtl="0" algn="l">
              <a:spcBef>
                <a:spcPts val="0"/>
              </a:spcBef>
              <a:spcAft>
                <a:spcPts val="0"/>
              </a:spcAft>
              <a:buNone/>
            </a:pPr>
            <a:r>
              <a:rPr lang="en"/>
              <a:t>2e - </a:t>
            </a:r>
            <a:r>
              <a:rPr lang="en">
                <a:solidFill>
                  <a:schemeClr val="dk1"/>
                </a:solidFill>
              </a:rPr>
              <a:t>PBMCs from individuals with LTBI also mounted significantly higher antibody-dependent cell-mediated cytotoxicity (</a:t>
            </a:r>
            <a:r>
              <a:rPr b="1" lang="en">
                <a:solidFill>
                  <a:schemeClr val="dk1"/>
                </a:solidFill>
              </a:rPr>
              <a:t>ADCC</a:t>
            </a:r>
            <a:r>
              <a:rPr lang="en">
                <a:solidFill>
                  <a:schemeClr val="dk1"/>
                </a:solidFill>
              </a:rPr>
              <a:t>) responses than those from uninfected controls</a:t>
            </a:r>
            <a:endParaRPr/>
          </a:p>
          <a:p>
            <a:pPr indent="0" lvl="0" marL="0" rtl="0" algn="l">
              <a:spcBef>
                <a:spcPts val="0"/>
              </a:spcBef>
              <a:spcAft>
                <a:spcPts val="0"/>
              </a:spcAft>
              <a:buNone/>
            </a:pPr>
            <a:r>
              <a:rPr lang="en"/>
              <a:t> ADCC allows antibodies, in addition to T cells, to contribute to the antigen-specific cytotoxic response. </a:t>
            </a:r>
            <a:endParaRPr/>
          </a:p>
          <a:p>
            <a:pPr indent="-298450" lvl="0" marL="457200" rtl="0" algn="l">
              <a:spcBef>
                <a:spcPts val="0"/>
              </a:spcBef>
              <a:spcAft>
                <a:spcPts val="0"/>
              </a:spcAft>
              <a:buSzPts val="1100"/>
              <a:buChar char="-"/>
            </a:pPr>
            <a:r>
              <a:rPr lang="en"/>
              <a:t>It’s been reported that antibodies from individuals with LTBI, compared to those from patients with active TB, have unique Fc functional profiles that promote selective binding to CD16 and effectively drive intracellular Mtb killing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045d04555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045d04555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ability of cells to respond to immune challenges is an important factor in maintaining host immune competence.</a:t>
            </a:r>
            <a:endParaRPr/>
          </a:p>
          <a:p>
            <a:pPr indent="0" lvl="0" marL="0" rtl="0" algn="l">
              <a:spcBef>
                <a:spcPts val="0"/>
              </a:spcBef>
              <a:spcAft>
                <a:spcPts val="0"/>
              </a:spcAft>
              <a:buNone/>
            </a:pPr>
            <a:r>
              <a:rPr lang="en"/>
              <a:t>To determine the signalling capacity of immune cells, we used CyTOF to investigate their ability to transiently phosphorylate signalling effectors in response to </a:t>
            </a:r>
            <a:r>
              <a:rPr b="1" lang="en"/>
              <a:t>PMA and ionomycin, IFNγ, TNF or combined anti-CD3 and anti-CD28 stimulation.</a:t>
            </a:r>
            <a:r>
              <a:rPr lang="en"/>
              <a:t> We found that in individuals with LTBI, all T cell subsets exhibited diminished responsiveness through the </a:t>
            </a:r>
            <a:r>
              <a:rPr b="1" lang="en"/>
              <a:t>S6 signalling pathway</a:t>
            </a:r>
            <a:r>
              <a:rPr lang="en"/>
              <a:t>, irrespective of the stimulation condition, with the exception of γδ T cells after stimulation with both anti-CD3 and anti-CD28, as compared to cells from uninfected controls (Fig. 2f). S6, a ribosomal component, ribosome biogenesis, cell growth and proliferation.</a:t>
            </a:r>
            <a:endParaRPr/>
          </a:p>
          <a:p>
            <a:pPr indent="0" lvl="0" marL="0" rtl="0" algn="l">
              <a:spcBef>
                <a:spcPts val="0"/>
              </a:spcBef>
              <a:spcAft>
                <a:spcPts val="0"/>
              </a:spcAft>
              <a:buNone/>
            </a:pPr>
            <a:r>
              <a:rPr lang="en"/>
              <a:t>Significantly diminished responsiveness through the S6 pathway, which may foretell the eventual drop in peripheral T cell levels observed in patients with active TB</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0714812ba0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0714812ba0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0714812ba0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0714812ba0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977a33b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0977a33b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0714812ba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0714812ba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66c089a7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66c089a7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30714812ba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0714812ba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04820bc0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04820bc0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Leading cause of death from </a:t>
            </a:r>
            <a:r>
              <a:rPr lang="en"/>
              <a:t>infectious</a:t>
            </a:r>
            <a:r>
              <a:rPr lang="en"/>
              <a:t> disease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04820bc07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04820bc07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Emphasis on the MULTIPLE COMPONENTS of the immune system and why the researchers wanted to look at several simultaneously</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04820bc07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04820bc07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04820bc07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04820bc07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04820bc07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04820bc07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04820bc07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04820bc07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of the study - identify stage specific host responses to the infection to identify the immune factors that influence the infection outcomes. </a:t>
            </a:r>
            <a:endParaRPr/>
          </a:p>
          <a:p>
            <a:pPr indent="0" lvl="0" marL="0" rtl="0" algn="l">
              <a:spcBef>
                <a:spcPts val="0"/>
              </a:spcBef>
              <a:spcAft>
                <a:spcPts val="0"/>
              </a:spcAft>
              <a:buNone/>
            </a:pPr>
            <a:r>
              <a:rPr lang="en"/>
              <a:t>Applicable to other diseases such as HIV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Multiple cohort study</a:t>
            </a:r>
            <a:endParaRPr/>
          </a:p>
          <a:p>
            <a:pPr indent="0" lvl="0" marL="0" rtl="0" algn="l">
              <a:spcBef>
                <a:spcPts val="0"/>
              </a:spcBef>
              <a:spcAft>
                <a:spcPts val="0"/>
              </a:spcAft>
              <a:buNone/>
            </a:pPr>
            <a:r>
              <a:rPr lang="en"/>
              <a:t>Three experiment groups/methods, separated into three stages of the study:</a:t>
            </a:r>
            <a:endParaRPr/>
          </a:p>
          <a:p>
            <a:pPr indent="-298450" lvl="0" marL="457200" rtl="0" algn="l">
              <a:spcBef>
                <a:spcPts val="0"/>
              </a:spcBef>
              <a:spcAft>
                <a:spcPts val="0"/>
              </a:spcAft>
              <a:buSzPts val="1100"/>
              <a:buAutoNum type="arabicParenR"/>
            </a:pPr>
            <a:r>
              <a:rPr lang="en">
                <a:solidFill>
                  <a:schemeClr val="dk1"/>
                </a:solidFill>
              </a:rPr>
              <a:t>Figure 1a: CyTOF of PBMC (peripheral blood mononuclear cells) in uninfected and latently infected adolescents in South Africa (endemic area, but well controlled/low rates of active TB)</a:t>
            </a:r>
            <a:endParaRPr>
              <a:solidFill>
                <a:schemeClr val="dk1"/>
              </a:solidFill>
            </a:endParaRPr>
          </a:p>
          <a:p>
            <a:pPr indent="-298450" lvl="1" marL="914400" rtl="0" algn="l">
              <a:spcBef>
                <a:spcPts val="0"/>
              </a:spcBef>
              <a:spcAft>
                <a:spcPts val="0"/>
              </a:spcAft>
              <a:buClr>
                <a:schemeClr val="dk1"/>
              </a:buClr>
              <a:buSzPts val="1100"/>
              <a:buAutoNum type="alphaLcParenR"/>
            </a:pPr>
            <a:r>
              <a:rPr lang="en">
                <a:solidFill>
                  <a:schemeClr val="dk1"/>
                </a:solidFill>
              </a:rPr>
              <a:t>Determine immune cell populations more prevalent in latent TB group than uninfected group</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Figure 1b: Cell-mixture deconvolution of gene expression data of global cohorts, followed by FACS of Chinese adult cohort</a:t>
            </a:r>
            <a:endParaRPr>
              <a:solidFill>
                <a:schemeClr val="dk1"/>
              </a:solidFill>
            </a:endParaRPr>
          </a:p>
          <a:p>
            <a:pPr indent="-298450" lvl="1" marL="914400" rtl="0" algn="l">
              <a:spcBef>
                <a:spcPts val="0"/>
              </a:spcBef>
              <a:spcAft>
                <a:spcPts val="0"/>
              </a:spcAft>
              <a:buClr>
                <a:schemeClr val="dk1"/>
              </a:buClr>
              <a:buSzPts val="1100"/>
              <a:buAutoNum type="alphaLcParenR"/>
            </a:pPr>
            <a:r>
              <a:rPr lang="en">
                <a:solidFill>
                  <a:schemeClr val="dk1"/>
                </a:solidFill>
              </a:rPr>
              <a:t>Identify changes in immune cell subsets at different infection stages (unifected (UC), latent (LTBI), active (ATB), and end of treatment (EOT)</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Figure 1c: Analysis of NK cell frequency following single individuals as they progress, South African cohorts </a:t>
            </a:r>
            <a:endParaRPr>
              <a:solidFill>
                <a:schemeClr val="dk1"/>
              </a:solidFill>
            </a:endParaRPr>
          </a:p>
          <a:p>
            <a:pPr indent="-298450" lvl="1" marL="914400" rtl="0" algn="l">
              <a:spcBef>
                <a:spcPts val="0"/>
              </a:spcBef>
              <a:spcAft>
                <a:spcPts val="0"/>
              </a:spcAft>
              <a:buClr>
                <a:schemeClr val="dk1"/>
              </a:buClr>
              <a:buSzPts val="1100"/>
              <a:buAutoNum type="alphaLcParenR"/>
            </a:pPr>
            <a:r>
              <a:rPr lang="en">
                <a:solidFill>
                  <a:schemeClr val="dk1"/>
                </a:solidFill>
              </a:rPr>
              <a:t>UC to LTBI - adolescent</a:t>
            </a:r>
            <a:endParaRPr>
              <a:solidFill>
                <a:schemeClr val="dk1"/>
              </a:solidFill>
            </a:endParaRPr>
          </a:p>
          <a:p>
            <a:pPr indent="-298450" lvl="1" marL="914400" rtl="0" algn="l">
              <a:spcBef>
                <a:spcPts val="0"/>
              </a:spcBef>
              <a:spcAft>
                <a:spcPts val="0"/>
              </a:spcAft>
              <a:buClr>
                <a:schemeClr val="dk1"/>
              </a:buClr>
              <a:buSzPts val="1100"/>
              <a:buAutoNum type="alphaLcParenR"/>
            </a:pPr>
            <a:r>
              <a:rPr lang="en">
                <a:solidFill>
                  <a:schemeClr val="dk1"/>
                </a:solidFill>
              </a:rPr>
              <a:t>LTBI to ATB - adolescent</a:t>
            </a:r>
            <a:endParaRPr>
              <a:solidFill>
                <a:schemeClr val="dk1"/>
              </a:solidFill>
            </a:endParaRPr>
          </a:p>
          <a:p>
            <a:pPr indent="-298450" lvl="1" marL="914400" rtl="0" algn="l">
              <a:spcBef>
                <a:spcPts val="0"/>
              </a:spcBef>
              <a:spcAft>
                <a:spcPts val="0"/>
              </a:spcAft>
              <a:buClr>
                <a:schemeClr val="dk1"/>
              </a:buClr>
              <a:buSzPts val="1100"/>
              <a:buAutoNum type="alphaLcParenR"/>
            </a:pPr>
            <a:r>
              <a:rPr lang="en">
                <a:solidFill>
                  <a:schemeClr val="dk1"/>
                </a:solidFill>
              </a:rPr>
              <a:t>ATB to EOT - adult</a:t>
            </a:r>
            <a:endParaRPr>
              <a:solidFill>
                <a:schemeClr val="dk1"/>
              </a:solidFill>
            </a:endParaRPr>
          </a:p>
          <a:p>
            <a:pPr indent="-298450" lvl="1" marL="914400" rtl="0" algn="l">
              <a:spcBef>
                <a:spcPts val="0"/>
              </a:spcBef>
              <a:spcAft>
                <a:spcPts val="0"/>
              </a:spcAft>
              <a:buClr>
                <a:schemeClr val="dk1"/>
              </a:buClr>
              <a:buSzPts val="1100"/>
              <a:buAutoNum type="alphaLcParenR"/>
            </a:pPr>
            <a:r>
              <a:rPr lang="en">
                <a:solidFill>
                  <a:schemeClr val="dk1"/>
                </a:solidFill>
              </a:rPr>
              <a:t>Methods: cell-mixture deconvolution, FACS, correlating NK frequency to PET-CT imaging</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4688" y="1218425"/>
            <a:ext cx="4393800" cy="20823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b="0" sz="4500">
                <a:latin typeface="Raleway Black"/>
                <a:ea typeface="Raleway Black"/>
                <a:cs typeface="Raleway Black"/>
                <a:sym typeface="Ralew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4688" y="3371350"/>
            <a:ext cx="4393800" cy="5109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237106" y="227144"/>
            <a:ext cx="952222" cy="319917"/>
            <a:chOff x="1608712" y="575096"/>
            <a:chExt cx="675431" cy="226924"/>
          </a:xfrm>
        </p:grpSpPr>
        <p:sp>
          <p:nvSpPr>
            <p:cNvPr id="12" name="Google Shape;12;p2"/>
            <p:cNvSpPr/>
            <p:nvPr/>
          </p:nvSpPr>
          <p:spPr>
            <a:xfrm>
              <a:off x="160871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 name="Google Shape;13;p2"/>
            <p:cNvSpPr/>
            <p:nvPr/>
          </p:nvSpPr>
          <p:spPr>
            <a:xfrm>
              <a:off x="1768398"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 name="Google Shape;14;p2"/>
            <p:cNvSpPr/>
            <p:nvPr/>
          </p:nvSpPr>
          <p:spPr>
            <a:xfrm>
              <a:off x="1763436"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 name="Google Shape;15;p2"/>
            <p:cNvSpPr/>
            <p:nvPr/>
          </p:nvSpPr>
          <p:spPr>
            <a:xfrm>
              <a:off x="1923122"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 name="Google Shape;16;p2"/>
            <p:cNvSpPr/>
            <p:nvPr/>
          </p:nvSpPr>
          <p:spPr>
            <a:xfrm>
              <a:off x="190784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 name="Google Shape;17;p2"/>
            <p:cNvSpPr/>
            <p:nvPr/>
          </p:nvSpPr>
          <p:spPr>
            <a:xfrm>
              <a:off x="2067525"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 name="Google Shape;18;p2"/>
            <p:cNvSpPr/>
            <p:nvPr/>
          </p:nvSpPr>
          <p:spPr>
            <a:xfrm>
              <a:off x="206256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 name="Google Shape;19;p2"/>
            <p:cNvSpPr/>
            <p:nvPr/>
          </p:nvSpPr>
          <p:spPr>
            <a:xfrm>
              <a:off x="2222250"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6" name="Shape 146"/>
        <p:cNvGrpSpPr/>
        <p:nvPr/>
      </p:nvGrpSpPr>
      <p:grpSpPr>
        <a:xfrm>
          <a:off x="0" y="0"/>
          <a:ext cx="0" cy="0"/>
          <a:chOff x="0" y="0"/>
          <a:chExt cx="0" cy="0"/>
        </a:xfrm>
      </p:grpSpPr>
      <p:sp>
        <p:nvSpPr>
          <p:cNvPr id="147" name="Google Shape;147;p11"/>
          <p:cNvSpPr txBox="1"/>
          <p:nvPr>
            <p:ph hasCustomPrompt="1" type="title"/>
          </p:nvPr>
        </p:nvSpPr>
        <p:spPr>
          <a:xfrm>
            <a:off x="1957750" y="1728450"/>
            <a:ext cx="5228400" cy="1045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b="0" sz="6000">
                <a:solidFill>
                  <a:schemeClr val="accent4"/>
                </a:solidFill>
                <a:latin typeface="Raleway Black"/>
                <a:ea typeface="Raleway Black"/>
                <a:cs typeface="Raleway Black"/>
                <a:sym typeface="Raleway Black"/>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8" name="Google Shape;148;p11"/>
          <p:cNvSpPr txBox="1"/>
          <p:nvPr>
            <p:ph idx="1" type="subTitle"/>
          </p:nvPr>
        </p:nvSpPr>
        <p:spPr>
          <a:xfrm>
            <a:off x="1957750" y="2849850"/>
            <a:ext cx="52284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49" name="Google Shape;149;p11"/>
          <p:cNvGrpSpPr/>
          <p:nvPr/>
        </p:nvGrpSpPr>
        <p:grpSpPr>
          <a:xfrm rot="10800000">
            <a:off x="120759" y="3996294"/>
            <a:ext cx="918699" cy="1070147"/>
            <a:chOff x="5625948" y="2664019"/>
            <a:chExt cx="918699" cy="1070147"/>
          </a:xfrm>
        </p:grpSpPr>
        <p:sp>
          <p:nvSpPr>
            <p:cNvPr id="150" name="Google Shape;150;p11"/>
            <p:cNvSpPr/>
            <p:nvPr/>
          </p:nvSpPr>
          <p:spPr>
            <a:xfrm flipH="1">
              <a:off x="5894547" y="3012066"/>
              <a:ext cx="650100" cy="722100"/>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5625948" y="2664019"/>
              <a:ext cx="313500" cy="3480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2" name="Shape 1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3" name="Shape 153"/>
        <p:cNvGrpSpPr/>
        <p:nvPr/>
      </p:nvGrpSpPr>
      <p:grpSpPr>
        <a:xfrm>
          <a:off x="0" y="0"/>
          <a:ext cx="0" cy="0"/>
          <a:chOff x="0" y="0"/>
          <a:chExt cx="0" cy="0"/>
        </a:xfrm>
      </p:grpSpPr>
      <p:grpSp>
        <p:nvGrpSpPr>
          <p:cNvPr id="154" name="Google Shape;154;p13"/>
          <p:cNvGrpSpPr/>
          <p:nvPr/>
        </p:nvGrpSpPr>
        <p:grpSpPr>
          <a:xfrm>
            <a:off x="-721111" y="-974986"/>
            <a:ext cx="11721963" cy="7487260"/>
            <a:chOff x="-721111" y="-974986"/>
            <a:chExt cx="11721963" cy="7487260"/>
          </a:xfrm>
        </p:grpSpPr>
        <p:sp>
          <p:nvSpPr>
            <p:cNvPr id="155" name="Google Shape;155;p13"/>
            <p:cNvSpPr/>
            <p:nvPr/>
          </p:nvSpPr>
          <p:spPr>
            <a:xfrm rot="10800000">
              <a:off x="8347485" y="-974986"/>
              <a:ext cx="2653366" cy="264985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6" name="Google Shape;156;p13"/>
            <p:cNvGrpSpPr/>
            <p:nvPr/>
          </p:nvGrpSpPr>
          <p:grpSpPr>
            <a:xfrm>
              <a:off x="-721111" y="3588349"/>
              <a:ext cx="2259549" cy="2923926"/>
              <a:chOff x="-721111" y="3588349"/>
              <a:chExt cx="2259549" cy="2923926"/>
            </a:xfrm>
          </p:grpSpPr>
          <p:sp>
            <p:nvSpPr>
              <p:cNvPr id="157" name="Google Shape;157;p13"/>
              <p:cNvSpPr/>
              <p:nvPr/>
            </p:nvSpPr>
            <p:spPr>
              <a:xfrm flipH="1">
                <a:off x="-721111" y="4256026"/>
                <a:ext cx="2259549" cy="2256248"/>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58" name="Google Shape;158;p13"/>
              <p:cNvGrpSpPr/>
              <p:nvPr/>
            </p:nvGrpSpPr>
            <p:grpSpPr>
              <a:xfrm rot="-5400000">
                <a:off x="-77895" y="3901001"/>
                <a:ext cx="945222" cy="319917"/>
                <a:chOff x="1608712" y="575096"/>
                <a:chExt cx="670466" cy="226924"/>
              </a:xfrm>
            </p:grpSpPr>
            <p:sp>
              <p:nvSpPr>
                <p:cNvPr id="159" name="Google Shape;159;p13"/>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 name="Google Shape;160;p13"/>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13"/>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13"/>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3" name="Google Shape;163;p13"/>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4" name="Google Shape;164;p13"/>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5" name="Google Shape;165;p13"/>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6" name="Google Shape;166;p13"/>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sp>
        <p:nvSpPr>
          <p:cNvPr id="167" name="Google Shape;167;p13"/>
          <p:cNvSpPr txBox="1"/>
          <p:nvPr>
            <p:ph type="title"/>
          </p:nvPr>
        </p:nvSpPr>
        <p:spPr>
          <a:xfrm>
            <a:off x="720000" y="445025"/>
            <a:ext cx="7704000" cy="6933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3"/>
          <p:cNvSpPr txBox="1"/>
          <p:nvPr>
            <p:ph hasCustomPrompt="1" idx="2" type="title"/>
          </p:nvPr>
        </p:nvSpPr>
        <p:spPr>
          <a:xfrm>
            <a:off x="720000" y="1790975"/>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3"/>
          <p:cNvSpPr txBox="1"/>
          <p:nvPr>
            <p:ph hasCustomPrompt="1" idx="3" type="title"/>
          </p:nvPr>
        </p:nvSpPr>
        <p:spPr>
          <a:xfrm>
            <a:off x="4578775" y="1790975"/>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p:nvPr>
            <p:ph hasCustomPrompt="1" idx="4" type="title"/>
          </p:nvPr>
        </p:nvSpPr>
        <p:spPr>
          <a:xfrm>
            <a:off x="720000" y="2618423"/>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1" name="Google Shape;171;p13"/>
          <p:cNvSpPr txBox="1"/>
          <p:nvPr>
            <p:ph hasCustomPrompt="1" idx="5" type="title"/>
          </p:nvPr>
        </p:nvSpPr>
        <p:spPr>
          <a:xfrm>
            <a:off x="4578775" y="2618423"/>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p:nvPr>
            <p:ph hasCustomPrompt="1" idx="6" type="title"/>
          </p:nvPr>
        </p:nvSpPr>
        <p:spPr>
          <a:xfrm>
            <a:off x="720000" y="3445950"/>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p:nvPr>
            <p:ph hasCustomPrompt="1" idx="7" type="title"/>
          </p:nvPr>
        </p:nvSpPr>
        <p:spPr>
          <a:xfrm>
            <a:off x="4578775" y="3445950"/>
            <a:ext cx="734700" cy="532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0" sz="3000">
                <a:solidFill>
                  <a:schemeClr val="accent4"/>
                </a:solidFill>
                <a:latin typeface="Raleway Black"/>
                <a:ea typeface="Raleway Black"/>
                <a:cs typeface="Raleway Black"/>
                <a:sym typeface="Raleway Black"/>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p:nvPr>
            <p:ph idx="1" type="subTitle"/>
          </p:nvPr>
        </p:nvSpPr>
        <p:spPr>
          <a:xfrm>
            <a:off x="1454705" y="1790975"/>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5" name="Google Shape;175;p13"/>
          <p:cNvSpPr txBox="1"/>
          <p:nvPr>
            <p:ph idx="8" type="subTitle"/>
          </p:nvPr>
        </p:nvSpPr>
        <p:spPr>
          <a:xfrm>
            <a:off x="1454700" y="2618423"/>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6" name="Google Shape;176;p13"/>
          <p:cNvSpPr txBox="1"/>
          <p:nvPr>
            <p:ph idx="9" type="subTitle"/>
          </p:nvPr>
        </p:nvSpPr>
        <p:spPr>
          <a:xfrm>
            <a:off x="1454704" y="3445950"/>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7" name="Google Shape;177;p13"/>
          <p:cNvSpPr txBox="1"/>
          <p:nvPr>
            <p:ph idx="13" type="subTitle"/>
          </p:nvPr>
        </p:nvSpPr>
        <p:spPr>
          <a:xfrm>
            <a:off x="5313475" y="1790975"/>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8" name="Google Shape;178;p13"/>
          <p:cNvSpPr txBox="1"/>
          <p:nvPr>
            <p:ph idx="14" type="subTitle"/>
          </p:nvPr>
        </p:nvSpPr>
        <p:spPr>
          <a:xfrm>
            <a:off x="5313475" y="2618423"/>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179" name="Google Shape;179;p13"/>
          <p:cNvSpPr txBox="1"/>
          <p:nvPr>
            <p:ph idx="15" type="subTitle"/>
          </p:nvPr>
        </p:nvSpPr>
        <p:spPr>
          <a:xfrm>
            <a:off x="5313475" y="3445950"/>
            <a:ext cx="2982000" cy="532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a:buNone/>
              <a:defRPr sz="20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180" name="Google Shape;180;p13"/>
          <p:cNvGrpSpPr/>
          <p:nvPr/>
        </p:nvGrpSpPr>
        <p:grpSpPr>
          <a:xfrm rot="-5400000">
            <a:off x="-77895" y="3901001"/>
            <a:ext cx="945222" cy="319917"/>
            <a:chOff x="1608712" y="575096"/>
            <a:chExt cx="670466" cy="226924"/>
          </a:xfrm>
        </p:grpSpPr>
        <p:sp>
          <p:nvSpPr>
            <p:cNvPr id="181" name="Google Shape;181;p13"/>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2" name="Google Shape;182;p13"/>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3" name="Google Shape;183;p13"/>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4" name="Google Shape;184;p13"/>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13"/>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6" name="Google Shape;186;p13"/>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7" name="Google Shape;187;p13"/>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8" name="Google Shape;188;p13"/>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89" name="Google Shape;189;p13"/>
          <p:cNvGrpSpPr/>
          <p:nvPr/>
        </p:nvGrpSpPr>
        <p:grpSpPr>
          <a:xfrm>
            <a:off x="7575228" y="179552"/>
            <a:ext cx="1140297" cy="999196"/>
            <a:chOff x="7575228" y="179552"/>
            <a:chExt cx="1140297" cy="999196"/>
          </a:xfrm>
        </p:grpSpPr>
        <p:grpSp>
          <p:nvGrpSpPr>
            <p:cNvPr id="190" name="Google Shape;190;p13"/>
            <p:cNvGrpSpPr/>
            <p:nvPr/>
          </p:nvGrpSpPr>
          <p:grpSpPr>
            <a:xfrm>
              <a:off x="8116148" y="275809"/>
              <a:ext cx="599377" cy="902940"/>
              <a:chOff x="7959998" y="275809"/>
              <a:chExt cx="599377" cy="902940"/>
            </a:xfrm>
          </p:grpSpPr>
          <p:sp>
            <p:nvSpPr>
              <p:cNvPr id="191" name="Google Shape;191;p13"/>
              <p:cNvSpPr/>
              <p:nvPr/>
            </p:nvSpPr>
            <p:spPr>
              <a:xfrm rot="10800000">
                <a:off x="8325211" y="944585"/>
                <a:ext cx="234164" cy="23416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2" name="Google Shape;192;p13"/>
              <p:cNvSpPr/>
              <p:nvPr/>
            </p:nvSpPr>
            <p:spPr>
              <a:xfrm rot="10800000">
                <a:off x="7959998" y="275809"/>
                <a:ext cx="365191" cy="36519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3" name="Google Shape;193;p13"/>
            <p:cNvSpPr/>
            <p:nvPr/>
          </p:nvSpPr>
          <p:spPr>
            <a:xfrm rot="10800000">
              <a:off x="7575228" y="179552"/>
              <a:ext cx="156974" cy="15697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4" name="Shape 194"/>
        <p:cNvGrpSpPr/>
        <p:nvPr/>
      </p:nvGrpSpPr>
      <p:grpSpPr>
        <a:xfrm>
          <a:off x="0" y="0"/>
          <a:ext cx="0" cy="0"/>
          <a:chOff x="0" y="0"/>
          <a:chExt cx="0" cy="0"/>
        </a:xfrm>
      </p:grpSpPr>
      <p:sp>
        <p:nvSpPr>
          <p:cNvPr id="195" name="Google Shape;195;p14"/>
          <p:cNvSpPr txBox="1"/>
          <p:nvPr>
            <p:ph type="title"/>
          </p:nvPr>
        </p:nvSpPr>
        <p:spPr>
          <a:xfrm>
            <a:off x="3627775" y="3172500"/>
            <a:ext cx="48030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a:latin typeface="Raleway Black"/>
                <a:ea typeface="Raleway Black"/>
                <a:cs typeface="Raleway Black"/>
                <a:sym typeface="Raleway Black"/>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6" name="Google Shape;196;p14"/>
          <p:cNvSpPr txBox="1"/>
          <p:nvPr>
            <p:ph idx="1" type="subTitle"/>
          </p:nvPr>
        </p:nvSpPr>
        <p:spPr>
          <a:xfrm>
            <a:off x="3627700" y="1309200"/>
            <a:ext cx="48030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97" name="Google Shape;197;p14"/>
          <p:cNvSpPr/>
          <p:nvPr/>
        </p:nvSpPr>
        <p:spPr>
          <a:xfrm rot="10800000">
            <a:off x="-1356121" y="-493627"/>
            <a:ext cx="2069345" cy="2066251"/>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98" name="Google Shape;198;p14"/>
          <p:cNvGrpSpPr/>
          <p:nvPr/>
        </p:nvGrpSpPr>
        <p:grpSpPr>
          <a:xfrm>
            <a:off x="8375425" y="-39736"/>
            <a:ext cx="549539" cy="1238562"/>
            <a:chOff x="8375425" y="-39736"/>
            <a:chExt cx="549539" cy="1238562"/>
          </a:xfrm>
        </p:grpSpPr>
        <p:sp>
          <p:nvSpPr>
            <p:cNvPr id="199" name="Google Shape;199;p14"/>
            <p:cNvSpPr/>
            <p:nvPr/>
          </p:nvSpPr>
          <p:spPr>
            <a:xfrm flipH="1" rot="10800000">
              <a:off x="8375425" y="-39736"/>
              <a:ext cx="463787" cy="46378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 name="Google Shape;200;p14"/>
            <p:cNvSpPr/>
            <p:nvPr/>
          </p:nvSpPr>
          <p:spPr>
            <a:xfrm flipH="1" rot="10800000">
              <a:off x="8667449" y="941311"/>
              <a:ext cx="257515" cy="25751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01" name="Shape 201"/>
        <p:cNvGrpSpPr/>
        <p:nvPr/>
      </p:nvGrpSpPr>
      <p:grpSpPr>
        <a:xfrm>
          <a:off x="0" y="0"/>
          <a:ext cx="0" cy="0"/>
          <a:chOff x="0" y="0"/>
          <a:chExt cx="0" cy="0"/>
        </a:xfrm>
      </p:grpSpPr>
      <p:sp>
        <p:nvSpPr>
          <p:cNvPr id="202" name="Google Shape;202;p15"/>
          <p:cNvSpPr txBox="1"/>
          <p:nvPr>
            <p:ph type="title"/>
          </p:nvPr>
        </p:nvSpPr>
        <p:spPr>
          <a:xfrm>
            <a:off x="720000" y="1093600"/>
            <a:ext cx="37035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15"/>
          <p:cNvSpPr txBox="1"/>
          <p:nvPr>
            <p:ph idx="1" type="subTitle"/>
          </p:nvPr>
        </p:nvSpPr>
        <p:spPr>
          <a:xfrm>
            <a:off x="720000" y="3047550"/>
            <a:ext cx="3703500" cy="798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4" name="Google Shape;204;p15"/>
          <p:cNvSpPr/>
          <p:nvPr>
            <p:ph idx="2" type="pic"/>
          </p:nvPr>
        </p:nvSpPr>
        <p:spPr>
          <a:xfrm>
            <a:off x="5273100" y="533863"/>
            <a:ext cx="2910000" cy="4075800"/>
          </a:xfrm>
          <a:prstGeom prst="rect">
            <a:avLst/>
          </a:prstGeom>
          <a:noFill/>
          <a:ln>
            <a:noFill/>
          </a:ln>
        </p:spPr>
      </p:sp>
      <p:grpSp>
        <p:nvGrpSpPr>
          <p:cNvPr id="205" name="Google Shape;205;p15"/>
          <p:cNvGrpSpPr/>
          <p:nvPr/>
        </p:nvGrpSpPr>
        <p:grpSpPr>
          <a:xfrm>
            <a:off x="23157" y="3778945"/>
            <a:ext cx="1016303" cy="1287803"/>
            <a:chOff x="5625948" y="2664019"/>
            <a:chExt cx="1016303" cy="1287803"/>
          </a:xfrm>
        </p:grpSpPr>
        <p:sp>
          <p:nvSpPr>
            <p:cNvPr id="206" name="Google Shape;206;p15"/>
            <p:cNvSpPr/>
            <p:nvPr/>
          </p:nvSpPr>
          <p:spPr>
            <a:xfrm flipH="1">
              <a:off x="5894547" y="3012066"/>
              <a:ext cx="650100" cy="722100"/>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flipH="1">
              <a:off x="5625948" y="2664019"/>
              <a:ext cx="313500" cy="3480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flipH="1">
              <a:off x="6424750" y="3710322"/>
              <a:ext cx="217500" cy="2415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09" name="Shape 209"/>
        <p:cNvGrpSpPr/>
        <p:nvPr/>
      </p:nvGrpSpPr>
      <p:grpSpPr>
        <a:xfrm>
          <a:off x="0" y="0"/>
          <a:ext cx="0" cy="0"/>
          <a:chOff x="0" y="0"/>
          <a:chExt cx="0" cy="0"/>
        </a:xfrm>
      </p:grpSpPr>
      <p:sp>
        <p:nvSpPr>
          <p:cNvPr id="210" name="Google Shape;210;p16"/>
          <p:cNvSpPr txBox="1"/>
          <p:nvPr>
            <p:ph type="title"/>
          </p:nvPr>
        </p:nvSpPr>
        <p:spPr>
          <a:xfrm>
            <a:off x="720000" y="1471650"/>
            <a:ext cx="31500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16"/>
          <p:cNvSpPr txBox="1"/>
          <p:nvPr>
            <p:ph idx="1" type="subTitle"/>
          </p:nvPr>
        </p:nvSpPr>
        <p:spPr>
          <a:xfrm>
            <a:off x="720000" y="2627175"/>
            <a:ext cx="3150000" cy="789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16"/>
          <p:cNvSpPr/>
          <p:nvPr/>
        </p:nvSpPr>
        <p:spPr>
          <a:xfrm>
            <a:off x="-309700" y="-3062875"/>
            <a:ext cx="3975824" cy="3975824"/>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13" name="Google Shape;213;p16"/>
          <p:cNvGrpSpPr/>
          <p:nvPr/>
        </p:nvGrpSpPr>
        <p:grpSpPr>
          <a:xfrm rot="-5400000">
            <a:off x="8280756" y="433169"/>
            <a:ext cx="952222" cy="319917"/>
            <a:chOff x="1608712" y="575096"/>
            <a:chExt cx="675431" cy="226924"/>
          </a:xfrm>
        </p:grpSpPr>
        <p:sp>
          <p:nvSpPr>
            <p:cNvPr id="214" name="Google Shape;214;p16"/>
            <p:cNvSpPr/>
            <p:nvPr/>
          </p:nvSpPr>
          <p:spPr>
            <a:xfrm>
              <a:off x="160871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5" name="Google Shape;215;p16"/>
            <p:cNvSpPr/>
            <p:nvPr/>
          </p:nvSpPr>
          <p:spPr>
            <a:xfrm>
              <a:off x="1768398"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6" name="Google Shape;216;p16"/>
            <p:cNvSpPr/>
            <p:nvPr/>
          </p:nvSpPr>
          <p:spPr>
            <a:xfrm>
              <a:off x="1763436"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7" name="Google Shape;217;p16"/>
            <p:cNvSpPr/>
            <p:nvPr/>
          </p:nvSpPr>
          <p:spPr>
            <a:xfrm>
              <a:off x="1923122"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8" name="Google Shape;218;p16"/>
            <p:cNvSpPr/>
            <p:nvPr/>
          </p:nvSpPr>
          <p:spPr>
            <a:xfrm>
              <a:off x="190784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9" name="Google Shape;219;p16"/>
            <p:cNvSpPr/>
            <p:nvPr/>
          </p:nvSpPr>
          <p:spPr>
            <a:xfrm>
              <a:off x="2067525"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0" name="Google Shape;220;p16"/>
            <p:cNvSpPr/>
            <p:nvPr/>
          </p:nvSpPr>
          <p:spPr>
            <a:xfrm>
              <a:off x="206256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1" name="Google Shape;221;p16"/>
            <p:cNvSpPr/>
            <p:nvPr/>
          </p:nvSpPr>
          <p:spPr>
            <a:xfrm>
              <a:off x="2222250"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22" name="Shape 222"/>
        <p:cNvGrpSpPr/>
        <p:nvPr/>
      </p:nvGrpSpPr>
      <p:grpSpPr>
        <a:xfrm>
          <a:off x="0" y="0"/>
          <a:ext cx="0" cy="0"/>
          <a:chOff x="0" y="0"/>
          <a:chExt cx="0" cy="0"/>
        </a:xfrm>
      </p:grpSpPr>
      <p:sp>
        <p:nvSpPr>
          <p:cNvPr id="223" name="Google Shape;223;p17"/>
          <p:cNvSpPr txBox="1"/>
          <p:nvPr>
            <p:ph type="title"/>
          </p:nvPr>
        </p:nvSpPr>
        <p:spPr>
          <a:xfrm>
            <a:off x="4837200" y="1868825"/>
            <a:ext cx="3593400" cy="69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4" name="Google Shape;224;p17"/>
          <p:cNvSpPr txBox="1"/>
          <p:nvPr>
            <p:ph idx="1" type="subTitle"/>
          </p:nvPr>
        </p:nvSpPr>
        <p:spPr>
          <a:xfrm>
            <a:off x="4837225" y="2562000"/>
            <a:ext cx="3593400" cy="82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5" name="Google Shape;225;p17"/>
          <p:cNvSpPr/>
          <p:nvPr/>
        </p:nvSpPr>
        <p:spPr>
          <a:xfrm>
            <a:off x="4259237" y="4075275"/>
            <a:ext cx="5028079" cy="5028079"/>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26" name="Google Shape;226;p17"/>
          <p:cNvGrpSpPr/>
          <p:nvPr/>
        </p:nvGrpSpPr>
        <p:grpSpPr>
          <a:xfrm rot="-5400000">
            <a:off x="-216193" y="4658240"/>
            <a:ext cx="1069597" cy="465414"/>
            <a:chOff x="1984132" y="3826752"/>
            <a:chExt cx="1069597" cy="465414"/>
          </a:xfrm>
        </p:grpSpPr>
        <p:sp>
          <p:nvSpPr>
            <p:cNvPr id="227" name="Google Shape;227;p17"/>
            <p:cNvSpPr/>
            <p:nvPr/>
          </p:nvSpPr>
          <p:spPr>
            <a:xfrm>
              <a:off x="1984132" y="4192938"/>
              <a:ext cx="99228" cy="99228"/>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8" name="Google Shape;228;p17"/>
            <p:cNvSpPr/>
            <p:nvPr/>
          </p:nvSpPr>
          <p:spPr>
            <a:xfrm>
              <a:off x="2226717" y="4192938"/>
              <a:ext cx="99228" cy="99228"/>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9" name="Google Shape;229;p17"/>
            <p:cNvSpPr/>
            <p:nvPr/>
          </p:nvSpPr>
          <p:spPr>
            <a:xfrm>
              <a:off x="2469302" y="4192938"/>
              <a:ext cx="99228" cy="99228"/>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0" name="Google Shape;230;p17"/>
            <p:cNvSpPr/>
            <p:nvPr/>
          </p:nvSpPr>
          <p:spPr>
            <a:xfrm>
              <a:off x="2711887" y="4192938"/>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1" name="Google Shape;231;p17"/>
            <p:cNvSpPr/>
            <p:nvPr/>
          </p:nvSpPr>
          <p:spPr>
            <a:xfrm>
              <a:off x="1984132" y="4017381"/>
              <a:ext cx="99228" cy="99228"/>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2" name="Google Shape;232;p17"/>
            <p:cNvSpPr/>
            <p:nvPr/>
          </p:nvSpPr>
          <p:spPr>
            <a:xfrm>
              <a:off x="2226717" y="4017381"/>
              <a:ext cx="99228" cy="99228"/>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 name="Google Shape;233;p17"/>
            <p:cNvSpPr/>
            <p:nvPr/>
          </p:nvSpPr>
          <p:spPr>
            <a:xfrm>
              <a:off x="2469302" y="4017381"/>
              <a:ext cx="99228" cy="99228"/>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4" name="Google Shape;234;p17"/>
            <p:cNvSpPr/>
            <p:nvPr/>
          </p:nvSpPr>
          <p:spPr>
            <a:xfrm>
              <a:off x="2711887" y="4017381"/>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5" name="Google Shape;235;p17"/>
            <p:cNvSpPr/>
            <p:nvPr/>
          </p:nvSpPr>
          <p:spPr>
            <a:xfrm>
              <a:off x="1984132" y="3826752"/>
              <a:ext cx="99228" cy="99228"/>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6" name="Google Shape;236;p17"/>
            <p:cNvSpPr/>
            <p:nvPr/>
          </p:nvSpPr>
          <p:spPr>
            <a:xfrm>
              <a:off x="2226717" y="3826752"/>
              <a:ext cx="99228" cy="99228"/>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7" name="Google Shape;237;p17"/>
            <p:cNvSpPr/>
            <p:nvPr/>
          </p:nvSpPr>
          <p:spPr>
            <a:xfrm>
              <a:off x="2469302" y="3826752"/>
              <a:ext cx="99228" cy="99228"/>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8" name="Google Shape;238;p17"/>
            <p:cNvSpPr/>
            <p:nvPr/>
          </p:nvSpPr>
          <p:spPr>
            <a:xfrm>
              <a:off x="2711887" y="3826752"/>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9" name="Google Shape;239;p17"/>
            <p:cNvSpPr/>
            <p:nvPr/>
          </p:nvSpPr>
          <p:spPr>
            <a:xfrm>
              <a:off x="2954494" y="4192938"/>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0" name="Google Shape;240;p17"/>
            <p:cNvSpPr/>
            <p:nvPr/>
          </p:nvSpPr>
          <p:spPr>
            <a:xfrm>
              <a:off x="2954494" y="4017381"/>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 name="Google Shape;241;p17"/>
            <p:cNvSpPr/>
            <p:nvPr/>
          </p:nvSpPr>
          <p:spPr>
            <a:xfrm>
              <a:off x="2954494" y="3826752"/>
              <a:ext cx="99235" cy="99228"/>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242" name="Google Shape;242;p17"/>
          <p:cNvGrpSpPr/>
          <p:nvPr/>
        </p:nvGrpSpPr>
        <p:grpSpPr>
          <a:xfrm>
            <a:off x="8090751" y="206667"/>
            <a:ext cx="908404" cy="1008532"/>
            <a:chOff x="8090751" y="206667"/>
            <a:chExt cx="908404" cy="1008532"/>
          </a:xfrm>
        </p:grpSpPr>
        <p:sp>
          <p:nvSpPr>
            <p:cNvPr id="243" name="Google Shape;243;p17"/>
            <p:cNvSpPr/>
            <p:nvPr/>
          </p:nvSpPr>
          <p:spPr>
            <a:xfrm>
              <a:off x="8755927" y="206667"/>
              <a:ext cx="243227" cy="24322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 name="Google Shape;244;p17"/>
            <p:cNvSpPr/>
            <p:nvPr/>
          </p:nvSpPr>
          <p:spPr>
            <a:xfrm>
              <a:off x="8466980" y="781409"/>
              <a:ext cx="433790" cy="43379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 name="Google Shape;245;p17"/>
            <p:cNvSpPr/>
            <p:nvPr/>
          </p:nvSpPr>
          <p:spPr>
            <a:xfrm>
              <a:off x="8090751" y="359804"/>
              <a:ext cx="147244" cy="14724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46" name="Shape 246"/>
        <p:cNvGrpSpPr/>
        <p:nvPr/>
      </p:nvGrpSpPr>
      <p:grpSpPr>
        <a:xfrm>
          <a:off x="0" y="0"/>
          <a:ext cx="0" cy="0"/>
          <a:chOff x="0" y="0"/>
          <a:chExt cx="0" cy="0"/>
        </a:xfrm>
      </p:grpSpPr>
      <p:sp>
        <p:nvSpPr>
          <p:cNvPr id="247" name="Google Shape;24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5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8" name="Google Shape;248;p18"/>
          <p:cNvSpPr txBox="1"/>
          <p:nvPr>
            <p:ph idx="1" type="subTitle"/>
          </p:nvPr>
        </p:nvSpPr>
        <p:spPr>
          <a:xfrm>
            <a:off x="1694675" y="3315500"/>
            <a:ext cx="6729300" cy="892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atin typeface="Overpass"/>
                <a:ea typeface="Overpass"/>
                <a:cs typeface="Overpass"/>
                <a:sym typeface="Overpass"/>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9" name="Google Shape;249;p18"/>
          <p:cNvSpPr txBox="1"/>
          <p:nvPr>
            <p:ph idx="2" type="subTitle"/>
          </p:nvPr>
        </p:nvSpPr>
        <p:spPr>
          <a:xfrm>
            <a:off x="1694700" y="1875100"/>
            <a:ext cx="6729300" cy="892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atin typeface="Overpass"/>
                <a:ea typeface="Overpass"/>
                <a:cs typeface="Overpass"/>
                <a:sym typeface="Overpass"/>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0" name="Google Shape;250;p18"/>
          <p:cNvSpPr txBox="1"/>
          <p:nvPr>
            <p:ph idx="3" type="subTitle"/>
          </p:nvPr>
        </p:nvSpPr>
        <p:spPr>
          <a:xfrm>
            <a:off x="1694675" y="1470250"/>
            <a:ext cx="67293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251" name="Google Shape;251;p18"/>
          <p:cNvSpPr txBox="1"/>
          <p:nvPr>
            <p:ph idx="4" type="subTitle"/>
          </p:nvPr>
        </p:nvSpPr>
        <p:spPr>
          <a:xfrm>
            <a:off x="1694700" y="2910500"/>
            <a:ext cx="6729300" cy="481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252" name="Google Shape;252;p18"/>
          <p:cNvGrpSpPr/>
          <p:nvPr/>
        </p:nvGrpSpPr>
        <p:grpSpPr>
          <a:xfrm>
            <a:off x="-48339" y="-1329437"/>
            <a:ext cx="2101435" cy="2100160"/>
            <a:chOff x="-48339" y="-1329437"/>
            <a:chExt cx="2101435" cy="2100160"/>
          </a:xfrm>
        </p:grpSpPr>
        <p:sp>
          <p:nvSpPr>
            <p:cNvPr id="253" name="Google Shape;253;p18"/>
            <p:cNvSpPr/>
            <p:nvPr/>
          </p:nvSpPr>
          <p:spPr>
            <a:xfrm rot="10800000">
              <a:off x="199742" y="-1329437"/>
              <a:ext cx="1853354" cy="1850672"/>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54" name="Google Shape;254;p18"/>
            <p:cNvGrpSpPr/>
            <p:nvPr/>
          </p:nvGrpSpPr>
          <p:grpSpPr>
            <a:xfrm>
              <a:off x="-48339" y="-12"/>
              <a:ext cx="727117" cy="770735"/>
              <a:chOff x="5137170" y="1563182"/>
              <a:chExt cx="584358" cy="619462"/>
            </a:xfrm>
          </p:grpSpPr>
          <p:sp>
            <p:nvSpPr>
              <p:cNvPr id="255" name="Google Shape;255;p18"/>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6" name="Google Shape;256;p18"/>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7" name="Google Shape;257;p18"/>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8" name="Google Shape;258;p18"/>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9" name="Google Shape;259;p18"/>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0" name="Google Shape;260;p18"/>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1" name="Google Shape;261;p18"/>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 name="Google Shape;262;p18"/>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3" name="Google Shape;263;p18"/>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 name="Google Shape;264;p18"/>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5" name="Google Shape;265;p18"/>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6" name="Google Shape;266;p18"/>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 name="Google Shape;267;p18"/>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8" name="Google Shape;268;p18"/>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 name="Google Shape;269;p18"/>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 name="Google Shape;270;p18"/>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271" name="Google Shape;271;p18"/>
          <p:cNvGrpSpPr/>
          <p:nvPr/>
        </p:nvGrpSpPr>
        <p:grpSpPr>
          <a:xfrm>
            <a:off x="8065839" y="153788"/>
            <a:ext cx="926337" cy="1363460"/>
            <a:chOff x="8065839" y="153788"/>
            <a:chExt cx="926337" cy="1363460"/>
          </a:xfrm>
        </p:grpSpPr>
        <p:sp>
          <p:nvSpPr>
            <p:cNvPr id="272" name="Google Shape;272;p18"/>
            <p:cNvSpPr/>
            <p:nvPr/>
          </p:nvSpPr>
          <p:spPr>
            <a:xfrm>
              <a:off x="8664287" y="1257139"/>
              <a:ext cx="260110" cy="26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3" name="Google Shape;273;p18"/>
            <p:cNvSpPr/>
            <p:nvPr/>
          </p:nvSpPr>
          <p:spPr>
            <a:xfrm>
              <a:off x="8065839" y="153788"/>
              <a:ext cx="162812" cy="162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 name="Google Shape;274;p18"/>
            <p:cNvSpPr/>
            <p:nvPr/>
          </p:nvSpPr>
          <p:spPr>
            <a:xfrm>
              <a:off x="8596497" y="187525"/>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75" name="Shape 275"/>
        <p:cNvGrpSpPr/>
        <p:nvPr/>
      </p:nvGrpSpPr>
      <p:grpSpPr>
        <a:xfrm>
          <a:off x="0" y="0"/>
          <a:ext cx="0" cy="0"/>
          <a:chOff x="0" y="0"/>
          <a:chExt cx="0" cy="0"/>
        </a:xfrm>
      </p:grpSpPr>
      <p:sp>
        <p:nvSpPr>
          <p:cNvPr id="276" name="Google Shape;276;p19"/>
          <p:cNvSpPr txBox="1"/>
          <p:nvPr>
            <p:ph type="title"/>
          </p:nvPr>
        </p:nvSpPr>
        <p:spPr>
          <a:xfrm>
            <a:off x="720000" y="445025"/>
            <a:ext cx="7704000" cy="701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 name="Google Shape;277;p19"/>
          <p:cNvSpPr txBox="1"/>
          <p:nvPr>
            <p:ph idx="1" type="subTitle"/>
          </p:nvPr>
        </p:nvSpPr>
        <p:spPr>
          <a:xfrm>
            <a:off x="4868130" y="1776100"/>
            <a:ext cx="3555900" cy="1904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solidFill>
                  <a:srgbClr val="16130D"/>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8" name="Google Shape;278;p19"/>
          <p:cNvSpPr txBox="1"/>
          <p:nvPr>
            <p:ph idx="2" type="subTitle"/>
          </p:nvPr>
        </p:nvSpPr>
        <p:spPr>
          <a:xfrm>
            <a:off x="720000" y="1776100"/>
            <a:ext cx="3555900" cy="1904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solidFill>
                  <a:srgbClr val="16130D"/>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79" name="Google Shape;279;p19"/>
          <p:cNvGrpSpPr/>
          <p:nvPr/>
        </p:nvGrpSpPr>
        <p:grpSpPr>
          <a:xfrm>
            <a:off x="7712724" y="3789478"/>
            <a:ext cx="1310241" cy="1301541"/>
            <a:chOff x="7712724" y="3789478"/>
            <a:chExt cx="1310241" cy="1301541"/>
          </a:xfrm>
        </p:grpSpPr>
        <p:sp>
          <p:nvSpPr>
            <p:cNvPr id="280" name="Google Shape;280;p19"/>
            <p:cNvSpPr/>
            <p:nvPr/>
          </p:nvSpPr>
          <p:spPr>
            <a:xfrm>
              <a:off x="8845882" y="3789478"/>
              <a:ext cx="177082" cy="17708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1" name="Google Shape;281;p19"/>
            <p:cNvSpPr/>
            <p:nvPr/>
          </p:nvSpPr>
          <p:spPr>
            <a:xfrm>
              <a:off x="8272916" y="4771233"/>
              <a:ext cx="319786" cy="319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2" name="Google Shape;282;p19"/>
            <p:cNvSpPr/>
            <p:nvPr/>
          </p:nvSpPr>
          <p:spPr>
            <a:xfrm>
              <a:off x="7712724" y="4534273"/>
              <a:ext cx="139460" cy="13946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19"/>
            <p:cNvSpPr/>
            <p:nvPr/>
          </p:nvSpPr>
          <p:spPr>
            <a:xfrm>
              <a:off x="8457627" y="4300100"/>
              <a:ext cx="234164" cy="23416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4" name="Google Shape;284;p19"/>
            <p:cNvSpPr/>
            <p:nvPr/>
          </p:nvSpPr>
          <p:spPr>
            <a:xfrm>
              <a:off x="8864699" y="4701298"/>
              <a:ext cx="139460" cy="13946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85" name="Shape 285"/>
        <p:cNvGrpSpPr/>
        <p:nvPr/>
      </p:nvGrpSpPr>
      <p:grpSpPr>
        <a:xfrm>
          <a:off x="0" y="0"/>
          <a:ext cx="0" cy="0"/>
          <a:chOff x="0" y="0"/>
          <a:chExt cx="0" cy="0"/>
        </a:xfrm>
      </p:grpSpPr>
      <p:grpSp>
        <p:nvGrpSpPr>
          <p:cNvPr id="286" name="Google Shape;286;p20"/>
          <p:cNvGrpSpPr/>
          <p:nvPr/>
        </p:nvGrpSpPr>
        <p:grpSpPr>
          <a:xfrm>
            <a:off x="-2671597" y="-1489200"/>
            <a:ext cx="12010366" cy="10908626"/>
            <a:chOff x="34428" y="-1489200"/>
            <a:chExt cx="12010366" cy="10908626"/>
          </a:xfrm>
        </p:grpSpPr>
        <p:sp>
          <p:nvSpPr>
            <p:cNvPr id="287" name="Google Shape;287;p20"/>
            <p:cNvSpPr/>
            <p:nvPr/>
          </p:nvSpPr>
          <p:spPr>
            <a:xfrm>
              <a:off x="10013200" y="-1489200"/>
              <a:ext cx="2031593" cy="2028705"/>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8" name="Google Shape;288;p20"/>
            <p:cNvSpPr/>
            <p:nvPr/>
          </p:nvSpPr>
          <p:spPr>
            <a:xfrm rot="10800000">
              <a:off x="34428" y="4161998"/>
              <a:ext cx="5265061" cy="5257428"/>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89" name="Google Shape;289;p20"/>
            <p:cNvGrpSpPr/>
            <p:nvPr/>
          </p:nvGrpSpPr>
          <p:grpSpPr>
            <a:xfrm>
              <a:off x="10985386" y="154126"/>
              <a:ext cx="727117" cy="770735"/>
              <a:chOff x="11597168" y="-2013303"/>
              <a:chExt cx="584358" cy="619462"/>
            </a:xfrm>
          </p:grpSpPr>
          <p:sp>
            <p:nvSpPr>
              <p:cNvPr id="290" name="Google Shape;290;p20"/>
              <p:cNvSpPr/>
              <p:nvPr/>
            </p:nvSpPr>
            <p:spPr>
              <a:xfrm>
                <a:off x="11597168" y="-2013303"/>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1" name="Google Shape;291;p20"/>
              <p:cNvSpPr/>
              <p:nvPr/>
            </p:nvSpPr>
            <p:spPr>
              <a:xfrm>
                <a:off x="11597168" y="-1826294"/>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2" name="Google Shape;292;p20"/>
              <p:cNvSpPr/>
              <p:nvPr/>
            </p:nvSpPr>
            <p:spPr>
              <a:xfrm>
                <a:off x="11772475" y="-2013303"/>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3" name="Google Shape;293;p20"/>
              <p:cNvSpPr/>
              <p:nvPr/>
            </p:nvSpPr>
            <p:spPr>
              <a:xfrm>
                <a:off x="11772475" y="-1826294"/>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4" name="Google Shape;294;p20"/>
              <p:cNvSpPr/>
              <p:nvPr/>
            </p:nvSpPr>
            <p:spPr>
              <a:xfrm>
                <a:off x="11936114" y="-2013303"/>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5" name="Google Shape;295;p20"/>
              <p:cNvSpPr/>
              <p:nvPr/>
            </p:nvSpPr>
            <p:spPr>
              <a:xfrm>
                <a:off x="11936114" y="-1826294"/>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6" name="Google Shape;296;p20"/>
              <p:cNvSpPr/>
              <p:nvPr/>
            </p:nvSpPr>
            <p:spPr>
              <a:xfrm>
                <a:off x="12111422" y="-2013303"/>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7" name="Google Shape;297;p20"/>
              <p:cNvSpPr/>
              <p:nvPr/>
            </p:nvSpPr>
            <p:spPr>
              <a:xfrm>
                <a:off x="12111422" y="-1826294"/>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8" name="Google Shape;298;p20"/>
              <p:cNvSpPr/>
              <p:nvPr/>
            </p:nvSpPr>
            <p:spPr>
              <a:xfrm>
                <a:off x="11597168" y="-1650976"/>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9" name="Google Shape;299;p20"/>
              <p:cNvSpPr/>
              <p:nvPr/>
            </p:nvSpPr>
            <p:spPr>
              <a:xfrm>
                <a:off x="11597168" y="-1463967"/>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0" name="Google Shape;300;p20"/>
              <p:cNvSpPr/>
              <p:nvPr/>
            </p:nvSpPr>
            <p:spPr>
              <a:xfrm>
                <a:off x="11772475" y="-1650976"/>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1" name="Google Shape;301;p20"/>
              <p:cNvSpPr/>
              <p:nvPr/>
            </p:nvSpPr>
            <p:spPr>
              <a:xfrm>
                <a:off x="11772475" y="-1463967"/>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2" name="Google Shape;302;p20"/>
              <p:cNvSpPr/>
              <p:nvPr/>
            </p:nvSpPr>
            <p:spPr>
              <a:xfrm>
                <a:off x="11936114" y="-1650976"/>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3" name="Google Shape;303;p20"/>
              <p:cNvSpPr/>
              <p:nvPr/>
            </p:nvSpPr>
            <p:spPr>
              <a:xfrm>
                <a:off x="11936114" y="-1463967"/>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4" name="Google Shape;304;p20"/>
              <p:cNvSpPr/>
              <p:nvPr/>
            </p:nvSpPr>
            <p:spPr>
              <a:xfrm>
                <a:off x="12111422" y="-1650976"/>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20"/>
              <p:cNvSpPr/>
              <p:nvPr/>
            </p:nvSpPr>
            <p:spPr>
              <a:xfrm>
                <a:off x="12111422" y="-1463967"/>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306" name="Google Shape;30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7" name="Google Shape;307;p20"/>
          <p:cNvSpPr txBox="1"/>
          <p:nvPr>
            <p:ph idx="1" type="subTitle"/>
          </p:nvPr>
        </p:nvSpPr>
        <p:spPr>
          <a:xfrm>
            <a:off x="720000" y="2424525"/>
            <a:ext cx="2443800" cy="137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8" name="Google Shape;308;p20"/>
          <p:cNvSpPr txBox="1"/>
          <p:nvPr>
            <p:ph idx="2" type="subTitle"/>
          </p:nvPr>
        </p:nvSpPr>
        <p:spPr>
          <a:xfrm>
            <a:off x="3388050" y="2424525"/>
            <a:ext cx="2367900" cy="137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9" name="Google Shape;309;p20"/>
          <p:cNvSpPr txBox="1"/>
          <p:nvPr>
            <p:ph idx="3" type="subTitle"/>
          </p:nvPr>
        </p:nvSpPr>
        <p:spPr>
          <a:xfrm>
            <a:off x="6056100" y="2424525"/>
            <a:ext cx="2367900" cy="137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0" name="Google Shape;310;p20"/>
          <p:cNvSpPr txBox="1"/>
          <p:nvPr>
            <p:ph idx="4" type="subTitle"/>
          </p:nvPr>
        </p:nvSpPr>
        <p:spPr>
          <a:xfrm>
            <a:off x="720000" y="1905100"/>
            <a:ext cx="2443800" cy="46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11" name="Google Shape;311;p20"/>
          <p:cNvSpPr txBox="1"/>
          <p:nvPr>
            <p:ph idx="5" type="subTitle"/>
          </p:nvPr>
        </p:nvSpPr>
        <p:spPr>
          <a:xfrm>
            <a:off x="3388050" y="1905000"/>
            <a:ext cx="2367900" cy="46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312" name="Google Shape;312;p20"/>
          <p:cNvSpPr txBox="1"/>
          <p:nvPr>
            <p:ph idx="6" type="subTitle"/>
          </p:nvPr>
        </p:nvSpPr>
        <p:spPr>
          <a:xfrm>
            <a:off x="6056100" y="1905000"/>
            <a:ext cx="2367900" cy="465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313" name="Google Shape;313;p20"/>
          <p:cNvGrpSpPr/>
          <p:nvPr/>
        </p:nvGrpSpPr>
        <p:grpSpPr>
          <a:xfrm>
            <a:off x="62872" y="64352"/>
            <a:ext cx="6580168" cy="4734562"/>
            <a:chOff x="62872" y="64352"/>
            <a:chExt cx="6580168" cy="4734562"/>
          </a:xfrm>
        </p:grpSpPr>
        <p:grpSp>
          <p:nvGrpSpPr>
            <p:cNvPr id="314" name="Google Shape;314;p20"/>
            <p:cNvGrpSpPr/>
            <p:nvPr/>
          </p:nvGrpSpPr>
          <p:grpSpPr>
            <a:xfrm>
              <a:off x="62872" y="64352"/>
              <a:ext cx="596373" cy="1263643"/>
              <a:chOff x="62872" y="64352"/>
              <a:chExt cx="596373" cy="1263643"/>
            </a:xfrm>
          </p:grpSpPr>
          <p:sp>
            <p:nvSpPr>
              <p:cNvPr id="315" name="Google Shape;315;p20"/>
              <p:cNvSpPr/>
              <p:nvPr/>
            </p:nvSpPr>
            <p:spPr>
              <a:xfrm>
                <a:off x="62872" y="424887"/>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6" name="Google Shape;316;p20"/>
              <p:cNvSpPr/>
              <p:nvPr/>
            </p:nvSpPr>
            <p:spPr>
              <a:xfrm>
                <a:off x="413949" y="1082805"/>
                <a:ext cx="245191" cy="24519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7" name="Google Shape;317;p20"/>
              <p:cNvSpPr/>
              <p:nvPr/>
            </p:nvSpPr>
            <p:spPr>
              <a:xfrm>
                <a:off x="514596" y="64352"/>
                <a:ext cx="144650" cy="14465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18" name="Google Shape;318;p20"/>
            <p:cNvSpPr/>
            <p:nvPr/>
          </p:nvSpPr>
          <p:spPr>
            <a:xfrm>
              <a:off x="6253200" y="4409074"/>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9" name="Google Shape;319;p20"/>
            <p:cNvSpPr/>
            <p:nvPr/>
          </p:nvSpPr>
          <p:spPr>
            <a:xfrm>
              <a:off x="1904023" y="4508974"/>
              <a:ext cx="190055" cy="19005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flipH="1">
            <a:off x="713150" y="2122700"/>
            <a:ext cx="3808200" cy="173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5000">
                <a:latin typeface="Raleway Black"/>
                <a:ea typeface="Raleway Black"/>
                <a:cs typeface="Raleway Black"/>
                <a:sym typeface="Raleway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713225" y="1257200"/>
            <a:ext cx="38082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b="0" sz="6000">
                <a:solidFill>
                  <a:schemeClr val="accent4"/>
                </a:solidFill>
                <a:latin typeface="Raleway Black"/>
                <a:ea typeface="Raleway Black"/>
                <a:cs typeface="Raleway Black"/>
                <a:sym typeface="Raleway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20" name="Shape 320"/>
        <p:cNvGrpSpPr/>
        <p:nvPr/>
      </p:nvGrpSpPr>
      <p:grpSpPr>
        <a:xfrm>
          <a:off x="0" y="0"/>
          <a:ext cx="0" cy="0"/>
          <a:chOff x="0" y="0"/>
          <a:chExt cx="0" cy="0"/>
        </a:xfrm>
      </p:grpSpPr>
      <p:grpSp>
        <p:nvGrpSpPr>
          <p:cNvPr id="321" name="Google Shape;321;p21"/>
          <p:cNvGrpSpPr/>
          <p:nvPr/>
        </p:nvGrpSpPr>
        <p:grpSpPr>
          <a:xfrm>
            <a:off x="-2524002" y="-4596756"/>
            <a:ext cx="13611540" cy="14506657"/>
            <a:chOff x="-2524002" y="-4596756"/>
            <a:chExt cx="13611540" cy="14506657"/>
          </a:xfrm>
        </p:grpSpPr>
        <p:sp>
          <p:nvSpPr>
            <p:cNvPr id="322" name="Google Shape;322;p21"/>
            <p:cNvSpPr/>
            <p:nvPr/>
          </p:nvSpPr>
          <p:spPr>
            <a:xfrm rot="10800000">
              <a:off x="5773998" y="-459675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3" name="Google Shape;323;p21"/>
            <p:cNvSpPr/>
            <p:nvPr/>
          </p:nvSpPr>
          <p:spPr>
            <a:xfrm rot="10800000">
              <a:off x="-2524002" y="4603994"/>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24" name="Google Shape;324;p21"/>
            <p:cNvGrpSpPr/>
            <p:nvPr/>
          </p:nvGrpSpPr>
          <p:grpSpPr>
            <a:xfrm rot="5400000">
              <a:off x="-155782" y="4167691"/>
              <a:ext cx="945222" cy="319917"/>
              <a:chOff x="1608712" y="575096"/>
              <a:chExt cx="670466" cy="226924"/>
            </a:xfrm>
          </p:grpSpPr>
          <p:sp>
            <p:nvSpPr>
              <p:cNvPr id="325" name="Google Shape;325;p21"/>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6" name="Google Shape;326;p21"/>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7" name="Google Shape;327;p21"/>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8" name="Google Shape;328;p21"/>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9" name="Google Shape;329;p21"/>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0" name="Google Shape;330;p21"/>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1" name="Google Shape;331;p21"/>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2" name="Google Shape;332;p21"/>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333" name="Google Shape;33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 name="Google Shape;334;p21"/>
          <p:cNvSpPr txBox="1"/>
          <p:nvPr>
            <p:ph idx="1" type="subTitle"/>
          </p:nvPr>
        </p:nvSpPr>
        <p:spPr>
          <a:xfrm>
            <a:off x="1018625" y="1748900"/>
            <a:ext cx="3126900" cy="91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5" name="Google Shape;335;p21"/>
          <p:cNvSpPr txBox="1"/>
          <p:nvPr>
            <p:ph idx="2" type="subTitle"/>
          </p:nvPr>
        </p:nvSpPr>
        <p:spPr>
          <a:xfrm>
            <a:off x="5160775" y="1748900"/>
            <a:ext cx="3339300" cy="91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6" name="Google Shape;336;p21"/>
          <p:cNvSpPr txBox="1"/>
          <p:nvPr>
            <p:ph idx="3" type="subTitle"/>
          </p:nvPr>
        </p:nvSpPr>
        <p:spPr>
          <a:xfrm>
            <a:off x="1018625" y="3409475"/>
            <a:ext cx="3126900" cy="82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7" name="Google Shape;337;p21"/>
          <p:cNvSpPr txBox="1"/>
          <p:nvPr>
            <p:ph idx="4" type="subTitle"/>
          </p:nvPr>
        </p:nvSpPr>
        <p:spPr>
          <a:xfrm>
            <a:off x="5160775" y="3409475"/>
            <a:ext cx="3339300" cy="82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8" name="Google Shape;338;p21"/>
          <p:cNvSpPr txBox="1"/>
          <p:nvPr>
            <p:ph idx="5" type="subTitle"/>
          </p:nvPr>
        </p:nvSpPr>
        <p:spPr>
          <a:xfrm>
            <a:off x="1018625" y="1379350"/>
            <a:ext cx="3126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39" name="Google Shape;339;p21"/>
          <p:cNvSpPr txBox="1"/>
          <p:nvPr>
            <p:ph idx="6" type="subTitle"/>
          </p:nvPr>
        </p:nvSpPr>
        <p:spPr>
          <a:xfrm>
            <a:off x="1018625" y="3040000"/>
            <a:ext cx="3126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40" name="Google Shape;340;p21"/>
          <p:cNvSpPr txBox="1"/>
          <p:nvPr>
            <p:ph idx="7" type="subTitle"/>
          </p:nvPr>
        </p:nvSpPr>
        <p:spPr>
          <a:xfrm>
            <a:off x="5160775" y="1379350"/>
            <a:ext cx="333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41" name="Google Shape;341;p21"/>
          <p:cNvSpPr txBox="1"/>
          <p:nvPr>
            <p:ph idx="8" type="subTitle"/>
          </p:nvPr>
        </p:nvSpPr>
        <p:spPr>
          <a:xfrm>
            <a:off x="5160775" y="3040000"/>
            <a:ext cx="3339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42" name="Google Shape;342;p21"/>
          <p:cNvGrpSpPr/>
          <p:nvPr/>
        </p:nvGrpSpPr>
        <p:grpSpPr>
          <a:xfrm>
            <a:off x="62872" y="64352"/>
            <a:ext cx="8875878" cy="4734562"/>
            <a:chOff x="62872" y="64352"/>
            <a:chExt cx="8875878" cy="4734562"/>
          </a:xfrm>
        </p:grpSpPr>
        <p:grpSp>
          <p:nvGrpSpPr>
            <p:cNvPr id="343" name="Google Shape;343;p21"/>
            <p:cNvGrpSpPr/>
            <p:nvPr/>
          </p:nvGrpSpPr>
          <p:grpSpPr>
            <a:xfrm>
              <a:off x="7956296" y="80825"/>
              <a:ext cx="982455" cy="1261762"/>
              <a:chOff x="7956296" y="80825"/>
              <a:chExt cx="982455" cy="1261762"/>
            </a:xfrm>
          </p:grpSpPr>
          <p:sp>
            <p:nvSpPr>
              <p:cNvPr id="344" name="Google Shape;344;p21"/>
              <p:cNvSpPr/>
              <p:nvPr/>
            </p:nvSpPr>
            <p:spPr>
              <a:xfrm flipH="1" rot="10800000">
                <a:off x="8543072" y="946908"/>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21"/>
              <p:cNvSpPr/>
              <p:nvPr/>
            </p:nvSpPr>
            <p:spPr>
              <a:xfrm flipH="1" rot="10800000">
                <a:off x="7956296" y="80825"/>
                <a:ext cx="230920" cy="23092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6" name="Google Shape;346;p21"/>
              <p:cNvSpPr/>
              <p:nvPr/>
            </p:nvSpPr>
            <p:spPr>
              <a:xfrm flipH="1" rot="10800000">
                <a:off x="8543086" y="345496"/>
                <a:ext cx="144650" cy="14465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47" name="Google Shape;347;p21"/>
            <p:cNvGrpSpPr/>
            <p:nvPr/>
          </p:nvGrpSpPr>
          <p:grpSpPr>
            <a:xfrm>
              <a:off x="62872" y="64352"/>
              <a:ext cx="6580168" cy="4734562"/>
              <a:chOff x="62872" y="64352"/>
              <a:chExt cx="6580168" cy="4734562"/>
            </a:xfrm>
          </p:grpSpPr>
          <p:grpSp>
            <p:nvGrpSpPr>
              <p:cNvPr id="348" name="Google Shape;348;p21"/>
              <p:cNvGrpSpPr/>
              <p:nvPr/>
            </p:nvGrpSpPr>
            <p:grpSpPr>
              <a:xfrm>
                <a:off x="62872" y="64352"/>
                <a:ext cx="596373" cy="1263643"/>
                <a:chOff x="62872" y="64352"/>
                <a:chExt cx="596373" cy="1263643"/>
              </a:xfrm>
            </p:grpSpPr>
            <p:sp>
              <p:nvSpPr>
                <p:cNvPr id="349" name="Google Shape;349;p21"/>
                <p:cNvSpPr/>
                <p:nvPr/>
              </p:nvSpPr>
              <p:spPr>
                <a:xfrm>
                  <a:off x="62872" y="424887"/>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0" name="Google Shape;350;p21"/>
                <p:cNvSpPr/>
                <p:nvPr/>
              </p:nvSpPr>
              <p:spPr>
                <a:xfrm>
                  <a:off x="413949" y="1082805"/>
                  <a:ext cx="245191" cy="24519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1" name="Google Shape;351;p21"/>
                <p:cNvSpPr/>
                <p:nvPr/>
              </p:nvSpPr>
              <p:spPr>
                <a:xfrm>
                  <a:off x="514596" y="64352"/>
                  <a:ext cx="144650" cy="14465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52" name="Google Shape;352;p21"/>
              <p:cNvSpPr/>
              <p:nvPr/>
            </p:nvSpPr>
            <p:spPr>
              <a:xfrm>
                <a:off x="6253200" y="4409074"/>
                <a:ext cx="389840" cy="38984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3" name="Google Shape;353;p21"/>
              <p:cNvSpPr/>
              <p:nvPr/>
            </p:nvSpPr>
            <p:spPr>
              <a:xfrm>
                <a:off x="1904023" y="4508974"/>
                <a:ext cx="190055" cy="19005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54" name="Shape 354"/>
        <p:cNvGrpSpPr/>
        <p:nvPr/>
      </p:nvGrpSpPr>
      <p:grpSpPr>
        <a:xfrm>
          <a:off x="0" y="0"/>
          <a:ext cx="0" cy="0"/>
          <a:chOff x="0" y="0"/>
          <a:chExt cx="0" cy="0"/>
        </a:xfrm>
      </p:grpSpPr>
      <p:sp>
        <p:nvSpPr>
          <p:cNvPr id="355" name="Google Shape;35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6" name="Google Shape;356;p22"/>
          <p:cNvSpPr txBox="1"/>
          <p:nvPr>
            <p:ph idx="1" type="subTitle"/>
          </p:nvPr>
        </p:nvSpPr>
        <p:spPr>
          <a:xfrm>
            <a:off x="719988" y="1893150"/>
            <a:ext cx="22530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7" name="Google Shape;357;p22"/>
          <p:cNvSpPr txBox="1"/>
          <p:nvPr>
            <p:ph idx="2" type="subTitle"/>
          </p:nvPr>
        </p:nvSpPr>
        <p:spPr>
          <a:xfrm>
            <a:off x="3356309" y="1893150"/>
            <a:ext cx="22530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8" name="Google Shape;358;p22"/>
          <p:cNvSpPr txBox="1"/>
          <p:nvPr>
            <p:ph idx="3" type="subTitle"/>
          </p:nvPr>
        </p:nvSpPr>
        <p:spPr>
          <a:xfrm>
            <a:off x="728875" y="3427400"/>
            <a:ext cx="2253000" cy="109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59" name="Google Shape;359;p22"/>
          <p:cNvSpPr txBox="1"/>
          <p:nvPr>
            <p:ph idx="4" type="subTitle"/>
          </p:nvPr>
        </p:nvSpPr>
        <p:spPr>
          <a:xfrm>
            <a:off x="3365202" y="3427399"/>
            <a:ext cx="22530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0" name="Google Shape;360;p22"/>
          <p:cNvSpPr txBox="1"/>
          <p:nvPr>
            <p:ph idx="5" type="subTitle"/>
          </p:nvPr>
        </p:nvSpPr>
        <p:spPr>
          <a:xfrm>
            <a:off x="5991900" y="1893150"/>
            <a:ext cx="23433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1" name="Google Shape;361;p22"/>
          <p:cNvSpPr txBox="1"/>
          <p:nvPr>
            <p:ph idx="6" type="subTitle"/>
          </p:nvPr>
        </p:nvSpPr>
        <p:spPr>
          <a:xfrm>
            <a:off x="6000786" y="3427399"/>
            <a:ext cx="2253000" cy="9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2" name="Google Shape;362;p22"/>
          <p:cNvSpPr txBox="1"/>
          <p:nvPr>
            <p:ph idx="7" type="subTitle"/>
          </p:nvPr>
        </p:nvSpPr>
        <p:spPr>
          <a:xfrm>
            <a:off x="710400" y="1532200"/>
            <a:ext cx="22626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3" name="Google Shape;363;p22"/>
          <p:cNvSpPr txBox="1"/>
          <p:nvPr>
            <p:ph idx="8" type="subTitle"/>
          </p:nvPr>
        </p:nvSpPr>
        <p:spPr>
          <a:xfrm>
            <a:off x="3346350" y="1532200"/>
            <a:ext cx="22629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4" name="Google Shape;364;p22"/>
          <p:cNvSpPr txBox="1"/>
          <p:nvPr>
            <p:ph idx="9" type="subTitle"/>
          </p:nvPr>
        </p:nvSpPr>
        <p:spPr>
          <a:xfrm>
            <a:off x="6001500" y="1532200"/>
            <a:ext cx="22347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5" name="Google Shape;365;p22"/>
          <p:cNvSpPr txBox="1"/>
          <p:nvPr>
            <p:ph idx="13" type="subTitle"/>
          </p:nvPr>
        </p:nvSpPr>
        <p:spPr>
          <a:xfrm>
            <a:off x="719331" y="3034425"/>
            <a:ext cx="22626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6" name="Google Shape;366;p22"/>
          <p:cNvSpPr txBox="1"/>
          <p:nvPr>
            <p:ph idx="14" type="subTitle"/>
          </p:nvPr>
        </p:nvSpPr>
        <p:spPr>
          <a:xfrm>
            <a:off x="3355282" y="3034477"/>
            <a:ext cx="22629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67" name="Google Shape;367;p22"/>
          <p:cNvSpPr txBox="1"/>
          <p:nvPr>
            <p:ph idx="15" type="subTitle"/>
          </p:nvPr>
        </p:nvSpPr>
        <p:spPr>
          <a:xfrm>
            <a:off x="6010321" y="3034425"/>
            <a:ext cx="2234700" cy="436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grpSp>
        <p:nvGrpSpPr>
          <p:cNvPr id="368" name="Google Shape;368;p22"/>
          <p:cNvGrpSpPr/>
          <p:nvPr/>
        </p:nvGrpSpPr>
        <p:grpSpPr>
          <a:xfrm>
            <a:off x="75773" y="802442"/>
            <a:ext cx="8970587" cy="4295008"/>
            <a:chOff x="75773" y="802442"/>
            <a:chExt cx="8970587" cy="4295008"/>
          </a:xfrm>
        </p:grpSpPr>
        <p:sp>
          <p:nvSpPr>
            <p:cNvPr id="369" name="Google Shape;369;p22"/>
            <p:cNvSpPr/>
            <p:nvPr/>
          </p:nvSpPr>
          <p:spPr>
            <a:xfrm flipH="1" rot="10800000">
              <a:off x="398275" y="4717340"/>
              <a:ext cx="380110" cy="38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0" name="Google Shape;370;p22"/>
            <p:cNvSpPr/>
            <p:nvPr/>
          </p:nvSpPr>
          <p:spPr>
            <a:xfrm flipH="1" rot="10800000">
              <a:off x="1007975" y="4570623"/>
              <a:ext cx="229623" cy="22962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1" name="Google Shape;371;p22"/>
            <p:cNvSpPr/>
            <p:nvPr/>
          </p:nvSpPr>
          <p:spPr>
            <a:xfrm flipH="1" rot="10800000">
              <a:off x="75773" y="4611605"/>
              <a:ext cx="147893" cy="147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2" name="Google Shape;372;p22"/>
            <p:cNvSpPr/>
            <p:nvPr/>
          </p:nvSpPr>
          <p:spPr>
            <a:xfrm flipH="1" rot="10800000">
              <a:off x="8666250" y="2548865"/>
              <a:ext cx="380110" cy="38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3" name="Google Shape;373;p22"/>
            <p:cNvSpPr/>
            <p:nvPr/>
          </p:nvSpPr>
          <p:spPr>
            <a:xfrm flipH="1" rot="10800000">
              <a:off x="8570775" y="802442"/>
              <a:ext cx="201082" cy="20108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74" name="Google Shape;374;p22"/>
          <p:cNvGrpSpPr/>
          <p:nvPr/>
        </p:nvGrpSpPr>
        <p:grpSpPr>
          <a:xfrm>
            <a:off x="-182396" y="-1526752"/>
            <a:ext cx="9513069" cy="8791627"/>
            <a:chOff x="-182396" y="-1526752"/>
            <a:chExt cx="9513069" cy="8791627"/>
          </a:xfrm>
        </p:grpSpPr>
        <p:sp>
          <p:nvSpPr>
            <p:cNvPr id="375" name="Google Shape;375;p22"/>
            <p:cNvSpPr/>
            <p:nvPr/>
          </p:nvSpPr>
          <p:spPr>
            <a:xfrm rot="10800000">
              <a:off x="-182396" y="-1526752"/>
              <a:ext cx="2069345" cy="2066251"/>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6" name="Google Shape;376;p22"/>
            <p:cNvSpPr/>
            <p:nvPr/>
          </p:nvSpPr>
          <p:spPr>
            <a:xfrm rot="10800000">
              <a:off x="6702476" y="4640597"/>
              <a:ext cx="2628198" cy="262427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77" name="Google Shape;377;p22"/>
            <p:cNvGrpSpPr/>
            <p:nvPr/>
          </p:nvGrpSpPr>
          <p:grpSpPr>
            <a:xfrm>
              <a:off x="1186718" y="35391"/>
              <a:ext cx="945222" cy="319917"/>
              <a:chOff x="1608712" y="575096"/>
              <a:chExt cx="670466" cy="226924"/>
            </a:xfrm>
          </p:grpSpPr>
          <p:sp>
            <p:nvSpPr>
              <p:cNvPr id="378" name="Google Shape;378;p22"/>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9" name="Google Shape;379;p22"/>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0" name="Google Shape;380;p22"/>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1" name="Google Shape;381;p22"/>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2" name="Google Shape;382;p22"/>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3" name="Google Shape;383;p22"/>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4" name="Google Shape;384;p22"/>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5" name="Google Shape;385;p22"/>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86" name="Shape 386"/>
        <p:cNvGrpSpPr/>
        <p:nvPr/>
      </p:nvGrpSpPr>
      <p:grpSpPr>
        <a:xfrm>
          <a:off x="0" y="0"/>
          <a:ext cx="0" cy="0"/>
          <a:chOff x="0" y="0"/>
          <a:chExt cx="0" cy="0"/>
        </a:xfrm>
      </p:grpSpPr>
      <p:sp>
        <p:nvSpPr>
          <p:cNvPr id="387" name="Google Shape;387;p23"/>
          <p:cNvSpPr txBox="1"/>
          <p:nvPr>
            <p:ph hasCustomPrompt="1" type="title"/>
          </p:nvPr>
        </p:nvSpPr>
        <p:spPr>
          <a:xfrm>
            <a:off x="4014975" y="618400"/>
            <a:ext cx="44157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0" sz="4000">
                <a:solidFill>
                  <a:schemeClr val="accent4"/>
                </a:solidFill>
                <a:latin typeface="Raleway Black"/>
                <a:ea typeface="Raleway Black"/>
                <a:cs typeface="Raleway Black"/>
                <a:sym typeface="Raleway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8" name="Google Shape;388;p23"/>
          <p:cNvSpPr txBox="1"/>
          <p:nvPr>
            <p:ph idx="1" type="subTitle"/>
          </p:nvPr>
        </p:nvSpPr>
        <p:spPr>
          <a:xfrm>
            <a:off x="4014975" y="1354367"/>
            <a:ext cx="44157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89" name="Google Shape;389;p23"/>
          <p:cNvSpPr txBox="1"/>
          <p:nvPr>
            <p:ph hasCustomPrompt="1" idx="2" type="title"/>
          </p:nvPr>
        </p:nvSpPr>
        <p:spPr>
          <a:xfrm>
            <a:off x="4014975" y="1970661"/>
            <a:ext cx="44157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0" sz="4000">
                <a:solidFill>
                  <a:schemeClr val="accent4"/>
                </a:solidFill>
                <a:latin typeface="Raleway Black"/>
                <a:ea typeface="Raleway Black"/>
                <a:cs typeface="Raleway Black"/>
                <a:sym typeface="Raleway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0" name="Google Shape;390;p23"/>
          <p:cNvSpPr txBox="1"/>
          <p:nvPr>
            <p:ph idx="3" type="subTitle"/>
          </p:nvPr>
        </p:nvSpPr>
        <p:spPr>
          <a:xfrm>
            <a:off x="4014975" y="2706633"/>
            <a:ext cx="44157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1" name="Google Shape;391;p23"/>
          <p:cNvSpPr txBox="1"/>
          <p:nvPr>
            <p:ph hasCustomPrompt="1" idx="4" type="title"/>
          </p:nvPr>
        </p:nvSpPr>
        <p:spPr>
          <a:xfrm>
            <a:off x="4014975" y="3322923"/>
            <a:ext cx="44157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0" sz="4000">
                <a:solidFill>
                  <a:schemeClr val="accent4"/>
                </a:solidFill>
                <a:latin typeface="Raleway Black"/>
                <a:ea typeface="Raleway Black"/>
                <a:cs typeface="Raleway Black"/>
                <a:sym typeface="Raleway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92" name="Google Shape;392;p23"/>
          <p:cNvSpPr txBox="1"/>
          <p:nvPr>
            <p:ph idx="5" type="subTitle"/>
          </p:nvPr>
        </p:nvSpPr>
        <p:spPr>
          <a:xfrm>
            <a:off x="4014975" y="4058900"/>
            <a:ext cx="44157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93" name="Google Shape;393;p23"/>
          <p:cNvSpPr/>
          <p:nvPr/>
        </p:nvSpPr>
        <p:spPr>
          <a:xfrm flipH="1">
            <a:off x="8365439" y="4256026"/>
            <a:ext cx="2259549" cy="2256248"/>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94" name="Google Shape;394;p23"/>
          <p:cNvGrpSpPr/>
          <p:nvPr/>
        </p:nvGrpSpPr>
        <p:grpSpPr>
          <a:xfrm>
            <a:off x="8569435" y="3844125"/>
            <a:ext cx="347864" cy="1143344"/>
            <a:chOff x="110510" y="3460575"/>
            <a:chExt cx="347864" cy="1143344"/>
          </a:xfrm>
        </p:grpSpPr>
        <p:sp>
          <p:nvSpPr>
            <p:cNvPr id="395" name="Google Shape;395;p23"/>
            <p:cNvSpPr/>
            <p:nvPr/>
          </p:nvSpPr>
          <p:spPr>
            <a:xfrm flipH="1">
              <a:off x="359060" y="3725725"/>
              <a:ext cx="99313" cy="9934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6" name="Google Shape;396;p23"/>
            <p:cNvSpPr/>
            <p:nvPr/>
          </p:nvSpPr>
          <p:spPr>
            <a:xfrm flipH="1">
              <a:off x="359060" y="3990866"/>
              <a:ext cx="99313" cy="9934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7" name="Google Shape;397;p23"/>
            <p:cNvSpPr/>
            <p:nvPr/>
          </p:nvSpPr>
          <p:spPr>
            <a:xfrm flipH="1">
              <a:off x="110510" y="3460575"/>
              <a:ext cx="99313" cy="9934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8" name="Google Shape;398;p23"/>
            <p:cNvSpPr/>
            <p:nvPr/>
          </p:nvSpPr>
          <p:spPr>
            <a:xfrm flipH="1">
              <a:off x="110510" y="3725716"/>
              <a:ext cx="99313" cy="9934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9" name="Google Shape;399;p23"/>
            <p:cNvSpPr/>
            <p:nvPr/>
          </p:nvSpPr>
          <p:spPr>
            <a:xfrm flipH="1">
              <a:off x="359060" y="4239431"/>
              <a:ext cx="99313" cy="9934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0" name="Google Shape;400;p23"/>
            <p:cNvSpPr/>
            <p:nvPr/>
          </p:nvSpPr>
          <p:spPr>
            <a:xfrm flipH="1">
              <a:off x="359060" y="4504572"/>
              <a:ext cx="99313" cy="9934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1" name="Google Shape;401;p23"/>
            <p:cNvSpPr/>
            <p:nvPr/>
          </p:nvSpPr>
          <p:spPr>
            <a:xfrm flipH="1">
              <a:off x="110510" y="3974281"/>
              <a:ext cx="99313" cy="9934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2" name="Google Shape;402;p23"/>
            <p:cNvSpPr/>
            <p:nvPr/>
          </p:nvSpPr>
          <p:spPr>
            <a:xfrm flipH="1">
              <a:off x="110510" y="4239422"/>
              <a:ext cx="99313" cy="9934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03" name="Google Shape;403;p23"/>
          <p:cNvGrpSpPr/>
          <p:nvPr/>
        </p:nvGrpSpPr>
        <p:grpSpPr>
          <a:xfrm>
            <a:off x="8246098" y="155427"/>
            <a:ext cx="779231" cy="944053"/>
            <a:chOff x="8246098" y="155427"/>
            <a:chExt cx="779231" cy="944053"/>
          </a:xfrm>
        </p:grpSpPr>
        <p:sp>
          <p:nvSpPr>
            <p:cNvPr id="404" name="Google Shape;404;p23"/>
            <p:cNvSpPr/>
            <p:nvPr/>
          </p:nvSpPr>
          <p:spPr>
            <a:xfrm>
              <a:off x="8246098" y="260426"/>
              <a:ext cx="158271" cy="15827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5" name="Google Shape;405;p23"/>
            <p:cNvSpPr/>
            <p:nvPr/>
          </p:nvSpPr>
          <p:spPr>
            <a:xfrm>
              <a:off x="8797652" y="155427"/>
              <a:ext cx="227677" cy="22767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6" name="Google Shape;406;p23"/>
            <p:cNvSpPr/>
            <p:nvPr/>
          </p:nvSpPr>
          <p:spPr>
            <a:xfrm>
              <a:off x="8500263" y="693424"/>
              <a:ext cx="406056" cy="40605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07" name="Shape 407"/>
        <p:cNvGrpSpPr/>
        <p:nvPr/>
      </p:nvGrpSpPr>
      <p:grpSpPr>
        <a:xfrm>
          <a:off x="0" y="0"/>
          <a:ext cx="0" cy="0"/>
          <a:chOff x="0" y="0"/>
          <a:chExt cx="0" cy="0"/>
        </a:xfrm>
      </p:grpSpPr>
      <p:sp>
        <p:nvSpPr>
          <p:cNvPr id="408" name="Google Shape;408;p24"/>
          <p:cNvSpPr txBox="1"/>
          <p:nvPr>
            <p:ph type="title"/>
          </p:nvPr>
        </p:nvSpPr>
        <p:spPr>
          <a:xfrm>
            <a:off x="2347938" y="838575"/>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9" name="Google Shape;409;p24"/>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0" name="Google Shape;410;p24"/>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grpSp>
        <p:nvGrpSpPr>
          <p:cNvPr id="411" name="Google Shape;411;p24"/>
          <p:cNvGrpSpPr/>
          <p:nvPr/>
        </p:nvGrpSpPr>
        <p:grpSpPr>
          <a:xfrm>
            <a:off x="-839725" y="-2017850"/>
            <a:ext cx="9805156" cy="9783573"/>
            <a:chOff x="-839725" y="-2017850"/>
            <a:chExt cx="9805156" cy="9783573"/>
          </a:xfrm>
        </p:grpSpPr>
        <p:sp>
          <p:nvSpPr>
            <p:cNvPr id="412" name="Google Shape;412;p24"/>
            <p:cNvSpPr/>
            <p:nvPr/>
          </p:nvSpPr>
          <p:spPr>
            <a:xfrm>
              <a:off x="-839725" y="4215799"/>
              <a:ext cx="3555082" cy="3549924"/>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24"/>
            <p:cNvSpPr/>
            <p:nvPr/>
          </p:nvSpPr>
          <p:spPr>
            <a:xfrm>
              <a:off x="6419750" y="-2017850"/>
              <a:ext cx="2545680" cy="254196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14" name="Google Shape;414;p24"/>
          <p:cNvGrpSpPr/>
          <p:nvPr/>
        </p:nvGrpSpPr>
        <p:grpSpPr>
          <a:xfrm rot="-5400000">
            <a:off x="164425" y="3959094"/>
            <a:ext cx="799442" cy="490349"/>
            <a:chOff x="277106" y="4125861"/>
            <a:chExt cx="940410" cy="576813"/>
          </a:xfrm>
        </p:grpSpPr>
        <p:sp>
          <p:nvSpPr>
            <p:cNvPr id="415" name="Google Shape;415;p24"/>
            <p:cNvSpPr/>
            <p:nvPr/>
          </p:nvSpPr>
          <p:spPr>
            <a:xfrm>
              <a:off x="277106" y="461541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6" name="Google Shape;416;p24"/>
            <p:cNvSpPr/>
            <p:nvPr/>
          </p:nvSpPr>
          <p:spPr>
            <a:xfrm>
              <a:off x="490386" y="461541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7" name="Google Shape;417;p24"/>
            <p:cNvSpPr/>
            <p:nvPr/>
          </p:nvSpPr>
          <p:spPr>
            <a:xfrm>
              <a:off x="703666" y="461541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8" name="Google Shape;418;p24"/>
            <p:cNvSpPr/>
            <p:nvPr/>
          </p:nvSpPr>
          <p:spPr>
            <a:xfrm>
              <a:off x="916946" y="46154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9" name="Google Shape;419;p24"/>
            <p:cNvSpPr/>
            <p:nvPr/>
          </p:nvSpPr>
          <p:spPr>
            <a:xfrm>
              <a:off x="277106" y="444781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0" name="Google Shape;420;p24"/>
            <p:cNvSpPr/>
            <p:nvPr/>
          </p:nvSpPr>
          <p:spPr>
            <a:xfrm>
              <a:off x="490386" y="444781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1" name="Google Shape;421;p24"/>
            <p:cNvSpPr/>
            <p:nvPr/>
          </p:nvSpPr>
          <p:spPr>
            <a:xfrm>
              <a:off x="703666" y="444781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2" name="Google Shape;422;p24"/>
            <p:cNvSpPr/>
            <p:nvPr/>
          </p:nvSpPr>
          <p:spPr>
            <a:xfrm>
              <a:off x="916946" y="44478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3" name="Google Shape;423;p24"/>
            <p:cNvSpPr/>
            <p:nvPr/>
          </p:nvSpPr>
          <p:spPr>
            <a:xfrm>
              <a:off x="277106" y="429346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4" name="Google Shape;424;p24"/>
            <p:cNvSpPr/>
            <p:nvPr/>
          </p:nvSpPr>
          <p:spPr>
            <a:xfrm>
              <a:off x="490386" y="429346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5" name="Google Shape;425;p24"/>
            <p:cNvSpPr/>
            <p:nvPr/>
          </p:nvSpPr>
          <p:spPr>
            <a:xfrm>
              <a:off x="703666" y="429346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6" name="Google Shape;426;p24"/>
            <p:cNvSpPr/>
            <p:nvPr/>
          </p:nvSpPr>
          <p:spPr>
            <a:xfrm>
              <a:off x="916946" y="42934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7" name="Google Shape;427;p24"/>
            <p:cNvSpPr/>
            <p:nvPr/>
          </p:nvSpPr>
          <p:spPr>
            <a:xfrm>
              <a:off x="277106" y="412586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8" name="Google Shape;428;p24"/>
            <p:cNvSpPr/>
            <p:nvPr/>
          </p:nvSpPr>
          <p:spPr>
            <a:xfrm>
              <a:off x="490386" y="412586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9" name="Google Shape;429;p24"/>
            <p:cNvSpPr/>
            <p:nvPr/>
          </p:nvSpPr>
          <p:spPr>
            <a:xfrm>
              <a:off x="703666" y="412586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0" name="Google Shape;430;p24"/>
            <p:cNvSpPr/>
            <p:nvPr/>
          </p:nvSpPr>
          <p:spPr>
            <a:xfrm>
              <a:off x="916946" y="41258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1" name="Google Shape;431;p24"/>
            <p:cNvSpPr/>
            <p:nvPr/>
          </p:nvSpPr>
          <p:spPr>
            <a:xfrm>
              <a:off x="1130246" y="46154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2" name="Google Shape;432;p24"/>
            <p:cNvSpPr/>
            <p:nvPr/>
          </p:nvSpPr>
          <p:spPr>
            <a:xfrm>
              <a:off x="1130246" y="44478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3" name="Google Shape;433;p24"/>
            <p:cNvSpPr/>
            <p:nvPr/>
          </p:nvSpPr>
          <p:spPr>
            <a:xfrm>
              <a:off x="1130246" y="42934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4" name="Google Shape;434;p24"/>
            <p:cNvSpPr/>
            <p:nvPr/>
          </p:nvSpPr>
          <p:spPr>
            <a:xfrm>
              <a:off x="1130246" y="41258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35" name="Shape 435"/>
        <p:cNvGrpSpPr/>
        <p:nvPr/>
      </p:nvGrpSpPr>
      <p:grpSpPr>
        <a:xfrm>
          <a:off x="0" y="0"/>
          <a:ext cx="0" cy="0"/>
          <a:chOff x="0" y="0"/>
          <a:chExt cx="0" cy="0"/>
        </a:xfrm>
      </p:grpSpPr>
      <p:grpSp>
        <p:nvGrpSpPr>
          <p:cNvPr id="436" name="Google Shape;436;p25"/>
          <p:cNvGrpSpPr/>
          <p:nvPr/>
        </p:nvGrpSpPr>
        <p:grpSpPr>
          <a:xfrm>
            <a:off x="-851750" y="-2017850"/>
            <a:ext cx="10709381" cy="10265848"/>
            <a:chOff x="-851750" y="-2017850"/>
            <a:chExt cx="10709381" cy="10265848"/>
          </a:xfrm>
        </p:grpSpPr>
        <p:sp>
          <p:nvSpPr>
            <p:cNvPr id="437" name="Google Shape;437;p25"/>
            <p:cNvSpPr/>
            <p:nvPr/>
          </p:nvSpPr>
          <p:spPr>
            <a:xfrm>
              <a:off x="-851750" y="4698074"/>
              <a:ext cx="3555082" cy="3549924"/>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8" name="Google Shape;438;p25"/>
            <p:cNvSpPr/>
            <p:nvPr/>
          </p:nvSpPr>
          <p:spPr>
            <a:xfrm>
              <a:off x="7311950" y="-2017850"/>
              <a:ext cx="2545680" cy="254196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39" name="Google Shape;439;p25"/>
          <p:cNvGrpSpPr/>
          <p:nvPr/>
        </p:nvGrpSpPr>
        <p:grpSpPr>
          <a:xfrm>
            <a:off x="75773" y="802442"/>
            <a:ext cx="8970587" cy="4295008"/>
            <a:chOff x="75773" y="802442"/>
            <a:chExt cx="8970587" cy="4295008"/>
          </a:xfrm>
        </p:grpSpPr>
        <p:sp>
          <p:nvSpPr>
            <p:cNvPr id="440" name="Google Shape;440;p25"/>
            <p:cNvSpPr/>
            <p:nvPr/>
          </p:nvSpPr>
          <p:spPr>
            <a:xfrm flipH="1" rot="10800000">
              <a:off x="398275" y="4717340"/>
              <a:ext cx="380110" cy="38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1" name="Google Shape;441;p25"/>
            <p:cNvSpPr/>
            <p:nvPr/>
          </p:nvSpPr>
          <p:spPr>
            <a:xfrm flipH="1" rot="10800000">
              <a:off x="1007975" y="4570623"/>
              <a:ext cx="229623" cy="22962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2" name="Google Shape;442;p25"/>
            <p:cNvSpPr/>
            <p:nvPr/>
          </p:nvSpPr>
          <p:spPr>
            <a:xfrm flipH="1" rot="10800000">
              <a:off x="75773" y="4611605"/>
              <a:ext cx="147893" cy="147893"/>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3" name="Google Shape;443;p25"/>
            <p:cNvSpPr/>
            <p:nvPr/>
          </p:nvSpPr>
          <p:spPr>
            <a:xfrm flipH="1" rot="10800000">
              <a:off x="8666250" y="2548865"/>
              <a:ext cx="380110" cy="38011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4" name="Google Shape;444;p25"/>
            <p:cNvSpPr/>
            <p:nvPr/>
          </p:nvSpPr>
          <p:spPr>
            <a:xfrm flipH="1" rot="10800000">
              <a:off x="8570775" y="802442"/>
              <a:ext cx="201082" cy="20108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45" name="Shape 445"/>
        <p:cNvGrpSpPr/>
        <p:nvPr/>
      </p:nvGrpSpPr>
      <p:grpSpPr>
        <a:xfrm>
          <a:off x="0" y="0"/>
          <a:ext cx="0" cy="0"/>
          <a:chOff x="0" y="0"/>
          <a:chExt cx="0" cy="0"/>
        </a:xfrm>
      </p:grpSpPr>
      <p:grpSp>
        <p:nvGrpSpPr>
          <p:cNvPr id="446" name="Google Shape;446;p26"/>
          <p:cNvGrpSpPr/>
          <p:nvPr/>
        </p:nvGrpSpPr>
        <p:grpSpPr>
          <a:xfrm>
            <a:off x="-2524002" y="-4596756"/>
            <a:ext cx="13611540" cy="14506657"/>
            <a:chOff x="-2524002" y="-4596756"/>
            <a:chExt cx="13611540" cy="14506657"/>
          </a:xfrm>
        </p:grpSpPr>
        <p:sp>
          <p:nvSpPr>
            <p:cNvPr id="447" name="Google Shape;447;p26"/>
            <p:cNvSpPr/>
            <p:nvPr/>
          </p:nvSpPr>
          <p:spPr>
            <a:xfrm rot="10800000">
              <a:off x="5773998" y="-4596756"/>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8" name="Google Shape;448;p26"/>
            <p:cNvSpPr/>
            <p:nvPr/>
          </p:nvSpPr>
          <p:spPr>
            <a:xfrm rot="10800000">
              <a:off x="-2524002" y="4603994"/>
              <a:ext cx="5313540" cy="5305907"/>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49" name="Google Shape;449;p26"/>
          <p:cNvGrpSpPr/>
          <p:nvPr/>
        </p:nvGrpSpPr>
        <p:grpSpPr>
          <a:xfrm>
            <a:off x="237106" y="4676144"/>
            <a:ext cx="952222" cy="319917"/>
            <a:chOff x="1608712" y="575096"/>
            <a:chExt cx="675431" cy="226924"/>
          </a:xfrm>
        </p:grpSpPr>
        <p:sp>
          <p:nvSpPr>
            <p:cNvPr id="450" name="Google Shape;450;p26"/>
            <p:cNvSpPr/>
            <p:nvPr/>
          </p:nvSpPr>
          <p:spPr>
            <a:xfrm>
              <a:off x="160871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1" name="Google Shape;451;p26"/>
            <p:cNvSpPr/>
            <p:nvPr/>
          </p:nvSpPr>
          <p:spPr>
            <a:xfrm>
              <a:off x="1768398"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2" name="Google Shape;452;p26"/>
            <p:cNvSpPr/>
            <p:nvPr/>
          </p:nvSpPr>
          <p:spPr>
            <a:xfrm>
              <a:off x="1763436"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3" name="Google Shape;453;p26"/>
            <p:cNvSpPr/>
            <p:nvPr/>
          </p:nvSpPr>
          <p:spPr>
            <a:xfrm>
              <a:off x="1923122"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4" name="Google Shape;454;p26"/>
            <p:cNvSpPr/>
            <p:nvPr/>
          </p:nvSpPr>
          <p:spPr>
            <a:xfrm>
              <a:off x="190784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5" name="Google Shape;455;p26"/>
            <p:cNvSpPr/>
            <p:nvPr/>
          </p:nvSpPr>
          <p:spPr>
            <a:xfrm>
              <a:off x="2067525"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6" name="Google Shape;456;p26"/>
            <p:cNvSpPr/>
            <p:nvPr/>
          </p:nvSpPr>
          <p:spPr>
            <a:xfrm>
              <a:off x="206256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7" name="Google Shape;457;p26"/>
            <p:cNvSpPr/>
            <p:nvPr/>
          </p:nvSpPr>
          <p:spPr>
            <a:xfrm>
              <a:off x="2222250"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rgbClr val="0082B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58" name="Google Shape;458;p26"/>
          <p:cNvGrpSpPr/>
          <p:nvPr/>
        </p:nvGrpSpPr>
        <p:grpSpPr>
          <a:xfrm rot="10800000">
            <a:off x="7751381" y="-395531"/>
            <a:ext cx="1334718" cy="1598162"/>
            <a:chOff x="6666988" y="1882059"/>
            <a:chExt cx="1334718" cy="1598162"/>
          </a:xfrm>
        </p:grpSpPr>
        <p:sp>
          <p:nvSpPr>
            <p:cNvPr id="459" name="Google Shape;459;p26"/>
            <p:cNvSpPr/>
            <p:nvPr/>
          </p:nvSpPr>
          <p:spPr>
            <a:xfrm flipH="1">
              <a:off x="6666988" y="2402621"/>
              <a:ext cx="969600" cy="1077600"/>
            </a:xfrm>
            <a:prstGeom prst="mathPlus">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6"/>
            <p:cNvSpPr/>
            <p:nvPr/>
          </p:nvSpPr>
          <p:spPr>
            <a:xfrm flipH="1">
              <a:off x="7598506" y="2123553"/>
              <a:ext cx="403200" cy="448200"/>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6"/>
            <p:cNvSpPr/>
            <p:nvPr/>
          </p:nvSpPr>
          <p:spPr>
            <a:xfrm flipH="1">
              <a:off x="6942750" y="1882059"/>
              <a:ext cx="217500" cy="241500"/>
            </a:xfrm>
            <a:prstGeom prst="mathPlus">
              <a:avLst>
                <a:gd fmla="val 23520"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Font typeface="Nunito Light"/>
              <a:buChar char="●"/>
              <a:defRPr sz="1300"/>
            </a:lvl1pPr>
            <a:lvl2pPr indent="-311150" lvl="1" marL="914400" rtl="0">
              <a:lnSpc>
                <a:spcPct val="100000"/>
              </a:lnSpc>
              <a:spcBef>
                <a:spcPts val="0"/>
              </a:spcBef>
              <a:spcAft>
                <a:spcPts val="0"/>
              </a:spcAft>
              <a:buSzPts val="1300"/>
              <a:buFont typeface="Nunito Light"/>
              <a:buChar char="○"/>
              <a:defRPr sz="1300"/>
            </a:lvl2pPr>
            <a:lvl3pPr indent="-311150" lvl="2" marL="1371600" rtl="0">
              <a:lnSpc>
                <a:spcPct val="100000"/>
              </a:lnSpc>
              <a:spcBef>
                <a:spcPts val="0"/>
              </a:spcBef>
              <a:spcAft>
                <a:spcPts val="0"/>
              </a:spcAft>
              <a:buSzPts val="1300"/>
              <a:buFont typeface="Nunito Light"/>
              <a:buChar char="■"/>
              <a:defRPr sz="1300"/>
            </a:lvl3pPr>
            <a:lvl4pPr indent="-311150" lvl="3" marL="1828800" rtl="0">
              <a:lnSpc>
                <a:spcPct val="100000"/>
              </a:lnSpc>
              <a:spcBef>
                <a:spcPts val="0"/>
              </a:spcBef>
              <a:spcAft>
                <a:spcPts val="0"/>
              </a:spcAft>
              <a:buSzPts val="1300"/>
              <a:buFont typeface="Nunito Light"/>
              <a:buChar char="●"/>
              <a:defRPr sz="1300"/>
            </a:lvl4pPr>
            <a:lvl5pPr indent="-311150" lvl="4" marL="2286000" rtl="0">
              <a:lnSpc>
                <a:spcPct val="100000"/>
              </a:lnSpc>
              <a:spcBef>
                <a:spcPts val="0"/>
              </a:spcBef>
              <a:spcAft>
                <a:spcPts val="0"/>
              </a:spcAft>
              <a:buSzPts val="1300"/>
              <a:buFont typeface="Nunito Light"/>
              <a:buChar char="○"/>
              <a:defRPr sz="1300"/>
            </a:lvl5pPr>
            <a:lvl6pPr indent="-311150" lvl="5" marL="2743200" rtl="0">
              <a:lnSpc>
                <a:spcPct val="100000"/>
              </a:lnSpc>
              <a:spcBef>
                <a:spcPts val="0"/>
              </a:spcBef>
              <a:spcAft>
                <a:spcPts val="0"/>
              </a:spcAft>
              <a:buSzPts val="1300"/>
              <a:buFont typeface="Nunito Light"/>
              <a:buChar char="■"/>
              <a:defRPr sz="1300"/>
            </a:lvl6pPr>
            <a:lvl7pPr indent="-311150" lvl="6" marL="3200400" rtl="0">
              <a:lnSpc>
                <a:spcPct val="100000"/>
              </a:lnSpc>
              <a:spcBef>
                <a:spcPts val="0"/>
              </a:spcBef>
              <a:spcAft>
                <a:spcPts val="0"/>
              </a:spcAft>
              <a:buSzPts val="1300"/>
              <a:buFont typeface="Nunito Light"/>
              <a:buChar char="●"/>
              <a:defRPr sz="1300"/>
            </a:lvl7pPr>
            <a:lvl8pPr indent="-311150" lvl="7" marL="3657600" rtl="0">
              <a:lnSpc>
                <a:spcPct val="100000"/>
              </a:lnSpc>
              <a:spcBef>
                <a:spcPts val="0"/>
              </a:spcBef>
              <a:spcAft>
                <a:spcPts val="0"/>
              </a:spcAft>
              <a:buSzPts val="1300"/>
              <a:buFont typeface="Nunito Light"/>
              <a:buChar char="○"/>
              <a:defRPr sz="1300"/>
            </a:lvl8pPr>
            <a:lvl9pPr indent="-311150" lvl="8" marL="4114800" rtl="0">
              <a:lnSpc>
                <a:spcPct val="100000"/>
              </a:lnSpc>
              <a:spcBef>
                <a:spcPts val="0"/>
              </a:spcBef>
              <a:spcAft>
                <a:spcPts val="0"/>
              </a:spcAft>
              <a:buSzPts val="1300"/>
              <a:buFont typeface="Nunito Light"/>
              <a:buChar char="■"/>
              <a:defRPr sz="1300"/>
            </a:lvl9pPr>
          </a:lstStyle>
          <a:p/>
        </p:txBody>
      </p:sp>
      <p:grpSp>
        <p:nvGrpSpPr>
          <p:cNvPr id="26" name="Google Shape;26;p4"/>
          <p:cNvGrpSpPr/>
          <p:nvPr/>
        </p:nvGrpSpPr>
        <p:grpSpPr>
          <a:xfrm>
            <a:off x="7675627" y="168365"/>
            <a:ext cx="1107364" cy="596452"/>
            <a:chOff x="7675627" y="168365"/>
            <a:chExt cx="1107364" cy="596452"/>
          </a:xfrm>
        </p:grpSpPr>
        <p:sp>
          <p:nvSpPr>
            <p:cNvPr id="27" name="Google Shape;27;p4"/>
            <p:cNvSpPr/>
            <p:nvPr/>
          </p:nvSpPr>
          <p:spPr>
            <a:xfrm>
              <a:off x="7675627" y="168365"/>
              <a:ext cx="227677" cy="22767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 name="Google Shape;28;p4"/>
            <p:cNvSpPr/>
            <p:nvPr/>
          </p:nvSpPr>
          <p:spPr>
            <a:xfrm>
              <a:off x="8463205" y="445031"/>
              <a:ext cx="319786" cy="319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29" name="Google Shape;29;p4"/>
          <p:cNvGrpSpPr/>
          <p:nvPr/>
        </p:nvGrpSpPr>
        <p:grpSpPr>
          <a:xfrm>
            <a:off x="-721111" y="3588349"/>
            <a:ext cx="2259549" cy="2923926"/>
            <a:chOff x="-721111" y="3588349"/>
            <a:chExt cx="2259549" cy="2923926"/>
          </a:xfrm>
        </p:grpSpPr>
        <p:sp>
          <p:nvSpPr>
            <p:cNvPr id="30" name="Google Shape;30;p4"/>
            <p:cNvSpPr/>
            <p:nvPr/>
          </p:nvSpPr>
          <p:spPr>
            <a:xfrm flipH="1">
              <a:off x="-721111" y="4256026"/>
              <a:ext cx="2259549" cy="2256248"/>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31" name="Google Shape;31;p4"/>
            <p:cNvGrpSpPr/>
            <p:nvPr/>
          </p:nvGrpSpPr>
          <p:grpSpPr>
            <a:xfrm rot="-5400000">
              <a:off x="-77895" y="3901001"/>
              <a:ext cx="945222" cy="319917"/>
              <a:chOff x="1608712" y="575096"/>
              <a:chExt cx="670466" cy="226924"/>
            </a:xfrm>
          </p:grpSpPr>
          <p:sp>
            <p:nvSpPr>
              <p:cNvPr id="32" name="Google Shape;32;p4"/>
              <p:cNvSpPr/>
              <p:nvPr/>
            </p:nvSpPr>
            <p:spPr>
              <a:xfrm>
                <a:off x="176343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 name="Google Shape;33;p4"/>
              <p:cNvSpPr/>
              <p:nvPr/>
            </p:nvSpPr>
            <p:spPr>
              <a:xfrm>
                <a:off x="1608712"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 name="Google Shape;34;p4"/>
              <p:cNvSpPr/>
              <p:nvPr/>
            </p:nvSpPr>
            <p:spPr>
              <a:xfrm>
                <a:off x="1918157"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 name="Google Shape;35;p4"/>
              <p:cNvSpPr/>
              <p:nvPr/>
            </p:nvSpPr>
            <p:spPr>
              <a:xfrm>
                <a:off x="1763436"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 name="Google Shape;36;p4"/>
              <p:cNvSpPr/>
              <p:nvPr/>
            </p:nvSpPr>
            <p:spPr>
              <a:xfrm>
                <a:off x="206256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 name="Google Shape;37;p4"/>
              <p:cNvSpPr/>
              <p:nvPr/>
            </p:nvSpPr>
            <p:spPr>
              <a:xfrm>
                <a:off x="1907840"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 name="Google Shape;38;p4"/>
              <p:cNvSpPr/>
              <p:nvPr/>
            </p:nvSpPr>
            <p:spPr>
              <a:xfrm>
                <a:off x="221728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 name="Google Shape;39;p4"/>
              <p:cNvSpPr/>
              <p:nvPr/>
            </p:nvSpPr>
            <p:spPr>
              <a:xfrm>
                <a:off x="2062564"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grpSp>
        <p:nvGrpSpPr>
          <p:cNvPr id="41" name="Google Shape;41;p5"/>
          <p:cNvGrpSpPr/>
          <p:nvPr/>
        </p:nvGrpSpPr>
        <p:grpSpPr>
          <a:xfrm>
            <a:off x="-1381698" y="-2302157"/>
            <a:ext cx="12327897" cy="10632524"/>
            <a:chOff x="-1381698" y="-2302157"/>
            <a:chExt cx="12327897" cy="10632524"/>
          </a:xfrm>
        </p:grpSpPr>
        <p:sp>
          <p:nvSpPr>
            <p:cNvPr id="42" name="Google Shape;42;p5"/>
            <p:cNvSpPr/>
            <p:nvPr/>
          </p:nvSpPr>
          <p:spPr>
            <a:xfrm rot="-2700000">
              <a:off x="-895512" y="-1815971"/>
              <a:ext cx="2347515" cy="2347515"/>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 name="Google Shape;43;p5"/>
            <p:cNvSpPr/>
            <p:nvPr/>
          </p:nvSpPr>
          <p:spPr>
            <a:xfrm rot="-2700000">
              <a:off x="7108446" y="4492613"/>
              <a:ext cx="3179299" cy="3179299"/>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4" name="Google Shape;4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5"/>
          <p:cNvSpPr txBox="1"/>
          <p:nvPr>
            <p:ph idx="1" type="subTitle"/>
          </p:nvPr>
        </p:nvSpPr>
        <p:spPr>
          <a:xfrm>
            <a:off x="5055244" y="37263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5"/>
          <p:cNvSpPr txBox="1"/>
          <p:nvPr>
            <p:ph idx="2" type="subTitle"/>
          </p:nvPr>
        </p:nvSpPr>
        <p:spPr>
          <a:xfrm>
            <a:off x="1583156" y="3726349"/>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 name="Google Shape;47;p5"/>
          <p:cNvSpPr txBox="1"/>
          <p:nvPr>
            <p:ph idx="3" type="subTitle"/>
          </p:nvPr>
        </p:nvSpPr>
        <p:spPr>
          <a:xfrm>
            <a:off x="5055244" y="3372625"/>
            <a:ext cx="2505600" cy="42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sp>
        <p:nvSpPr>
          <p:cNvPr id="48" name="Google Shape;48;p5"/>
          <p:cNvSpPr txBox="1"/>
          <p:nvPr>
            <p:ph idx="4" type="subTitle"/>
          </p:nvPr>
        </p:nvSpPr>
        <p:spPr>
          <a:xfrm>
            <a:off x="1583156" y="3372625"/>
            <a:ext cx="2505600" cy="42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aleway"/>
              <a:buNone/>
              <a:defRPr sz="1800">
                <a:solidFill>
                  <a:schemeClr val="accent4"/>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a:buNone/>
              <a:defRPr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sz="2400">
                <a:latin typeface="Raleway"/>
                <a:ea typeface="Raleway"/>
                <a:cs typeface="Raleway"/>
                <a:sym typeface="Raleway"/>
              </a:defRPr>
            </a:lvl9pPr>
          </a:lstStyle>
          <a:p/>
        </p:txBody>
      </p:sp>
      <p:grpSp>
        <p:nvGrpSpPr>
          <p:cNvPr id="49" name="Google Shape;49;p5"/>
          <p:cNvGrpSpPr/>
          <p:nvPr/>
        </p:nvGrpSpPr>
        <p:grpSpPr>
          <a:xfrm>
            <a:off x="246372" y="260250"/>
            <a:ext cx="644953" cy="558490"/>
            <a:chOff x="246372" y="260250"/>
            <a:chExt cx="644953" cy="558490"/>
          </a:xfrm>
        </p:grpSpPr>
        <p:sp>
          <p:nvSpPr>
            <p:cNvPr id="50" name="Google Shape;50;p5"/>
            <p:cNvSpPr/>
            <p:nvPr/>
          </p:nvSpPr>
          <p:spPr>
            <a:xfrm>
              <a:off x="728514" y="260250"/>
              <a:ext cx="162812" cy="16281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 name="Google Shape;51;p5"/>
            <p:cNvSpPr/>
            <p:nvPr/>
          </p:nvSpPr>
          <p:spPr>
            <a:xfrm>
              <a:off x="246372" y="423062"/>
              <a:ext cx="395678" cy="395678"/>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2" name="Google Shape;52;p5"/>
          <p:cNvGrpSpPr/>
          <p:nvPr/>
        </p:nvGrpSpPr>
        <p:grpSpPr>
          <a:xfrm rot="-5400000">
            <a:off x="8532757" y="3879652"/>
            <a:ext cx="1069622" cy="656067"/>
            <a:chOff x="277106" y="4125861"/>
            <a:chExt cx="940410" cy="576813"/>
          </a:xfrm>
        </p:grpSpPr>
        <p:sp>
          <p:nvSpPr>
            <p:cNvPr id="53" name="Google Shape;53;p5"/>
            <p:cNvSpPr/>
            <p:nvPr/>
          </p:nvSpPr>
          <p:spPr>
            <a:xfrm>
              <a:off x="277106" y="461541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 name="Google Shape;54;p5"/>
            <p:cNvSpPr/>
            <p:nvPr/>
          </p:nvSpPr>
          <p:spPr>
            <a:xfrm>
              <a:off x="490386" y="461541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 name="Google Shape;55;p5"/>
            <p:cNvSpPr/>
            <p:nvPr/>
          </p:nvSpPr>
          <p:spPr>
            <a:xfrm>
              <a:off x="703666" y="461541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 name="Google Shape;56;p5"/>
            <p:cNvSpPr/>
            <p:nvPr/>
          </p:nvSpPr>
          <p:spPr>
            <a:xfrm>
              <a:off x="916946" y="46154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 name="Google Shape;57;p5"/>
            <p:cNvSpPr/>
            <p:nvPr/>
          </p:nvSpPr>
          <p:spPr>
            <a:xfrm>
              <a:off x="277106" y="444781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 name="Google Shape;58;p5"/>
            <p:cNvSpPr/>
            <p:nvPr/>
          </p:nvSpPr>
          <p:spPr>
            <a:xfrm>
              <a:off x="490386" y="444781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 name="Google Shape;59;p5"/>
            <p:cNvSpPr/>
            <p:nvPr/>
          </p:nvSpPr>
          <p:spPr>
            <a:xfrm>
              <a:off x="703666" y="444781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 name="Google Shape;60;p5"/>
            <p:cNvSpPr/>
            <p:nvPr/>
          </p:nvSpPr>
          <p:spPr>
            <a:xfrm>
              <a:off x="916946" y="44478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 name="Google Shape;61;p5"/>
            <p:cNvSpPr/>
            <p:nvPr/>
          </p:nvSpPr>
          <p:spPr>
            <a:xfrm>
              <a:off x="277106" y="429346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 name="Google Shape;62;p5"/>
            <p:cNvSpPr/>
            <p:nvPr/>
          </p:nvSpPr>
          <p:spPr>
            <a:xfrm>
              <a:off x="490386" y="429346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5"/>
            <p:cNvSpPr/>
            <p:nvPr/>
          </p:nvSpPr>
          <p:spPr>
            <a:xfrm>
              <a:off x="703666" y="429346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 name="Google Shape;64;p5"/>
            <p:cNvSpPr/>
            <p:nvPr/>
          </p:nvSpPr>
          <p:spPr>
            <a:xfrm>
              <a:off x="916946" y="42934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 name="Google Shape;65;p5"/>
            <p:cNvSpPr/>
            <p:nvPr/>
          </p:nvSpPr>
          <p:spPr>
            <a:xfrm>
              <a:off x="277106" y="4125861"/>
              <a:ext cx="87263" cy="87263"/>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 name="Google Shape;66;p5"/>
            <p:cNvSpPr/>
            <p:nvPr/>
          </p:nvSpPr>
          <p:spPr>
            <a:xfrm>
              <a:off x="490386" y="4125861"/>
              <a:ext cx="87263" cy="87263"/>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 name="Google Shape;67;p5"/>
            <p:cNvSpPr/>
            <p:nvPr/>
          </p:nvSpPr>
          <p:spPr>
            <a:xfrm>
              <a:off x="703666" y="4125861"/>
              <a:ext cx="87263" cy="87263"/>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 name="Google Shape;68;p5"/>
            <p:cNvSpPr/>
            <p:nvPr/>
          </p:nvSpPr>
          <p:spPr>
            <a:xfrm>
              <a:off x="916946" y="41258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 name="Google Shape;69;p5"/>
            <p:cNvSpPr/>
            <p:nvPr/>
          </p:nvSpPr>
          <p:spPr>
            <a:xfrm>
              <a:off x="1130246" y="46154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 name="Google Shape;70;p5"/>
            <p:cNvSpPr/>
            <p:nvPr/>
          </p:nvSpPr>
          <p:spPr>
            <a:xfrm>
              <a:off x="1130246" y="444781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 name="Google Shape;71;p5"/>
            <p:cNvSpPr/>
            <p:nvPr/>
          </p:nvSpPr>
          <p:spPr>
            <a:xfrm>
              <a:off x="1130246" y="42934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 name="Google Shape;72;p5"/>
            <p:cNvSpPr/>
            <p:nvPr/>
          </p:nvSpPr>
          <p:spPr>
            <a:xfrm>
              <a:off x="1130246" y="4125861"/>
              <a:ext cx="87269" cy="87263"/>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grpSp>
        <p:nvGrpSpPr>
          <p:cNvPr id="74" name="Google Shape;74;p6"/>
          <p:cNvGrpSpPr/>
          <p:nvPr/>
        </p:nvGrpSpPr>
        <p:grpSpPr>
          <a:xfrm>
            <a:off x="-654799" y="-864825"/>
            <a:ext cx="11188038" cy="11341664"/>
            <a:chOff x="-654799" y="-864825"/>
            <a:chExt cx="11188038" cy="11341664"/>
          </a:xfrm>
        </p:grpSpPr>
        <p:sp>
          <p:nvSpPr>
            <p:cNvPr id="75" name="Google Shape;75;p6"/>
            <p:cNvSpPr/>
            <p:nvPr/>
          </p:nvSpPr>
          <p:spPr>
            <a:xfrm>
              <a:off x="-654799" y="-864825"/>
              <a:ext cx="1493084" cy="1493084"/>
            </a:xfrm>
            <a:custGeom>
              <a:rect b="b" l="l" r="r" t="t"/>
              <a:pathLst>
                <a:path extrusionOk="0" h="350901" w="350901">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6"/>
            <p:cNvSpPr/>
            <p:nvPr/>
          </p:nvSpPr>
          <p:spPr>
            <a:xfrm>
              <a:off x="4803026" y="4746626"/>
              <a:ext cx="5730213" cy="5730213"/>
            </a:xfrm>
            <a:custGeom>
              <a:rect b="b" l="l" r="r" t="t"/>
              <a:pathLst>
                <a:path extrusionOk="0" h="350901" w="350901">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7" name="Google Shape;7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8" name="Google Shape;78;p6"/>
          <p:cNvGrpSpPr/>
          <p:nvPr/>
        </p:nvGrpSpPr>
        <p:grpSpPr>
          <a:xfrm rot="5400000">
            <a:off x="488933" y="4471054"/>
            <a:ext cx="249523" cy="820121"/>
            <a:chOff x="72832" y="1247500"/>
            <a:chExt cx="347865" cy="1143344"/>
          </a:xfrm>
        </p:grpSpPr>
        <p:sp>
          <p:nvSpPr>
            <p:cNvPr id="79" name="Google Shape;79;p6"/>
            <p:cNvSpPr/>
            <p:nvPr/>
          </p:nvSpPr>
          <p:spPr>
            <a:xfrm>
              <a:off x="72832" y="1247500"/>
              <a:ext cx="99314" cy="9934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 name="Google Shape;80;p6"/>
            <p:cNvSpPr/>
            <p:nvPr/>
          </p:nvSpPr>
          <p:spPr>
            <a:xfrm>
              <a:off x="72832" y="1512641"/>
              <a:ext cx="99314" cy="9934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 name="Google Shape;81;p6"/>
            <p:cNvSpPr/>
            <p:nvPr/>
          </p:nvSpPr>
          <p:spPr>
            <a:xfrm>
              <a:off x="321384" y="1512650"/>
              <a:ext cx="99313" cy="9934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p6"/>
            <p:cNvSpPr/>
            <p:nvPr/>
          </p:nvSpPr>
          <p:spPr>
            <a:xfrm>
              <a:off x="321384" y="1777791"/>
              <a:ext cx="99313" cy="9934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 name="Google Shape;83;p6"/>
            <p:cNvSpPr/>
            <p:nvPr/>
          </p:nvSpPr>
          <p:spPr>
            <a:xfrm>
              <a:off x="72832" y="1761206"/>
              <a:ext cx="99314" cy="9934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 name="Google Shape;84;p6"/>
            <p:cNvSpPr/>
            <p:nvPr/>
          </p:nvSpPr>
          <p:spPr>
            <a:xfrm>
              <a:off x="72832" y="2026347"/>
              <a:ext cx="99314" cy="9934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 name="Google Shape;85;p6"/>
            <p:cNvSpPr/>
            <p:nvPr/>
          </p:nvSpPr>
          <p:spPr>
            <a:xfrm>
              <a:off x="321384" y="2026356"/>
              <a:ext cx="99313" cy="9934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 name="Google Shape;86;p6"/>
            <p:cNvSpPr/>
            <p:nvPr/>
          </p:nvSpPr>
          <p:spPr>
            <a:xfrm>
              <a:off x="321384" y="2291497"/>
              <a:ext cx="99313" cy="9934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7" name="Google Shape;87;p6"/>
          <p:cNvGrpSpPr/>
          <p:nvPr/>
        </p:nvGrpSpPr>
        <p:grpSpPr>
          <a:xfrm>
            <a:off x="7853024" y="50098"/>
            <a:ext cx="1169941" cy="1332046"/>
            <a:chOff x="7853024" y="50098"/>
            <a:chExt cx="1169941" cy="1332046"/>
          </a:xfrm>
        </p:grpSpPr>
        <p:sp>
          <p:nvSpPr>
            <p:cNvPr id="88" name="Google Shape;88;p6"/>
            <p:cNvSpPr/>
            <p:nvPr/>
          </p:nvSpPr>
          <p:spPr>
            <a:xfrm>
              <a:off x="8845882" y="80603"/>
              <a:ext cx="177082" cy="177082"/>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 name="Google Shape;89;p6"/>
            <p:cNvSpPr/>
            <p:nvPr/>
          </p:nvSpPr>
          <p:spPr>
            <a:xfrm>
              <a:off x="8272916" y="1062358"/>
              <a:ext cx="319786" cy="31978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 name="Google Shape;90;p6"/>
            <p:cNvSpPr/>
            <p:nvPr/>
          </p:nvSpPr>
          <p:spPr>
            <a:xfrm>
              <a:off x="7853024" y="50098"/>
              <a:ext cx="139460" cy="13946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1" name="Google Shape;91;p6"/>
            <p:cNvSpPr/>
            <p:nvPr/>
          </p:nvSpPr>
          <p:spPr>
            <a:xfrm>
              <a:off x="8430777" y="480475"/>
              <a:ext cx="234164" cy="23416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2" name="Google Shape;92;p6"/>
            <p:cNvSpPr/>
            <p:nvPr/>
          </p:nvSpPr>
          <p:spPr>
            <a:xfrm>
              <a:off x="8864699" y="992423"/>
              <a:ext cx="139460" cy="13946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 name="Shape 93"/>
        <p:cNvGrpSpPr/>
        <p:nvPr/>
      </p:nvGrpSpPr>
      <p:grpSpPr>
        <a:xfrm>
          <a:off x="0" y="0"/>
          <a:ext cx="0" cy="0"/>
          <a:chOff x="0" y="0"/>
          <a:chExt cx="0" cy="0"/>
        </a:xfrm>
      </p:grpSpPr>
      <p:grpSp>
        <p:nvGrpSpPr>
          <p:cNvPr id="94" name="Google Shape;94;p7"/>
          <p:cNvGrpSpPr/>
          <p:nvPr/>
        </p:nvGrpSpPr>
        <p:grpSpPr>
          <a:xfrm>
            <a:off x="-1540690" y="-23652"/>
            <a:ext cx="12040890" cy="6961553"/>
            <a:chOff x="-1540690" y="-23652"/>
            <a:chExt cx="12040890" cy="6961553"/>
          </a:xfrm>
        </p:grpSpPr>
        <p:sp>
          <p:nvSpPr>
            <p:cNvPr id="95" name="Google Shape;95;p7"/>
            <p:cNvSpPr/>
            <p:nvPr/>
          </p:nvSpPr>
          <p:spPr>
            <a:xfrm rot="10800000">
              <a:off x="-1540690" y="4234611"/>
              <a:ext cx="2707416" cy="2703290"/>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6" name="Google Shape;96;p7"/>
            <p:cNvGrpSpPr/>
            <p:nvPr/>
          </p:nvGrpSpPr>
          <p:grpSpPr>
            <a:xfrm>
              <a:off x="439598" y="-23652"/>
              <a:ext cx="10060601" cy="5205813"/>
              <a:chOff x="439598" y="-23652"/>
              <a:chExt cx="10060601" cy="5205813"/>
            </a:xfrm>
          </p:grpSpPr>
          <p:sp>
            <p:nvSpPr>
              <p:cNvPr id="97" name="Google Shape;97;p7"/>
              <p:cNvSpPr/>
              <p:nvPr/>
            </p:nvSpPr>
            <p:spPr>
              <a:xfrm rot="10800000">
                <a:off x="8430854" y="-23652"/>
                <a:ext cx="2069345" cy="2066251"/>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8" name="Google Shape;98;p7"/>
              <p:cNvGrpSpPr/>
              <p:nvPr/>
            </p:nvGrpSpPr>
            <p:grpSpPr>
              <a:xfrm>
                <a:off x="439598" y="4411426"/>
                <a:ext cx="727117" cy="770735"/>
                <a:chOff x="5137170" y="1563182"/>
                <a:chExt cx="584358" cy="619462"/>
              </a:xfrm>
            </p:grpSpPr>
            <p:sp>
              <p:nvSpPr>
                <p:cNvPr id="99" name="Google Shape;99;p7"/>
                <p:cNvSpPr/>
                <p:nvPr/>
              </p:nvSpPr>
              <p:spPr>
                <a:xfrm>
                  <a:off x="5137170" y="1563182"/>
                  <a:ext cx="70103" cy="70127"/>
                </a:xfrm>
                <a:custGeom>
                  <a:rect b="b" l="l" r="r" t="t"/>
                  <a:pathLst>
                    <a:path extrusionOk="0" h="93503" w="93471">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 name="Google Shape;100;p7"/>
                <p:cNvSpPr/>
                <p:nvPr/>
              </p:nvSpPr>
              <p:spPr>
                <a:xfrm>
                  <a:off x="5137170" y="1750191"/>
                  <a:ext cx="70103" cy="70127"/>
                </a:xfrm>
                <a:custGeom>
                  <a:rect b="b" l="l" r="r" t="t"/>
                  <a:pathLst>
                    <a:path extrusionOk="0" h="93503" w="93471">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 name="Google Shape;101;p7"/>
                <p:cNvSpPr/>
                <p:nvPr/>
              </p:nvSpPr>
              <p:spPr>
                <a:xfrm>
                  <a:off x="5312477" y="1563182"/>
                  <a:ext cx="70103" cy="70127"/>
                </a:xfrm>
                <a:custGeom>
                  <a:rect b="b" l="l" r="r" t="t"/>
                  <a:pathLst>
                    <a:path extrusionOk="0" h="93503" w="93471">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 name="Google Shape;102;p7"/>
                <p:cNvSpPr/>
                <p:nvPr/>
              </p:nvSpPr>
              <p:spPr>
                <a:xfrm>
                  <a:off x="5312477" y="1750191"/>
                  <a:ext cx="70103" cy="70127"/>
                </a:xfrm>
                <a:custGeom>
                  <a:rect b="b" l="l" r="r" t="t"/>
                  <a:pathLst>
                    <a:path extrusionOk="0" h="93503" w="93471">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 name="Google Shape;103;p7"/>
                <p:cNvSpPr/>
                <p:nvPr/>
              </p:nvSpPr>
              <p:spPr>
                <a:xfrm>
                  <a:off x="5476117" y="1563182"/>
                  <a:ext cx="70104" cy="7012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 name="Google Shape;104;p7"/>
                <p:cNvSpPr/>
                <p:nvPr/>
              </p:nvSpPr>
              <p:spPr>
                <a:xfrm>
                  <a:off x="5476117" y="1750191"/>
                  <a:ext cx="70104" cy="7012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 name="Google Shape;105;p7"/>
                <p:cNvSpPr/>
                <p:nvPr/>
              </p:nvSpPr>
              <p:spPr>
                <a:xfrm>
                  <a:off x="5651425" y="1563182"/>
                  <a:ext cx="70103" cy="7012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 name="Google Shape;106;p7"/>
                <p:cNvSpPr/>
                <p:nvPr/>
              </p:nvSpPr>
              <p:spPr>
                <a:xfrm>
                  <a:off x="5651425" y="1750191"/>
                  <a:ext cx="70103" cy="7012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 name="Google Shape;107;p7"/>
                <p:cNvSpPr/>
                <p:nvPr/>
              </p:nvSpPr>
              <p:spPr>
                <a:xfrm>
                  <a:off x="5137170" y="1925509"/>
                  <a:ext cx="70103" cy="70127"/>
                </a:xfrm>
                <a:custGeom>
                  <a:rect b="b" l="l" r="r" t="t"/>
                  <a:pathLst>
                    <a:path extrusionOk="0" h="93503" w="93471">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 name="Google Shape;108;p7"/>
                <p:cNvSpPr/>
                <p:nvPr/>
              </p:nvSpPr>
              <p:spPr>
                <a:xfrm>
                  <a:off x="5137170" y="2112518"/>
                  <a:ext cx="70103" cy="70127"/>
                </a:xfrm>
                <a:custGeom>
                  <a:rect b="b" l="l" r="r" t="t"/>
                  <a:pathLst>
                    <a:path extrusionOk="0" h="93503" w="93471">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p7"/>
                <p:cNvSpPr/>
                <p:nvPr/>
              </p:nvSpPr>
              <p:spPr>
                <a:xfrm>
                  <a:off x="5312477" y="1925509"/>
                  <a:ext cx="70103" cy="70127"/>
                </a:xfrm>
                <a:custGeom>
                  <a:rect b="b" l="l" r="r" t="t"/>
                  <a:pathLst>
                    <a:path extrusionOk="0" h="93503" w="93471">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p7"/>
                <p:cNvSpPr/>
                <p:nvPr/>
              </p:nvSpPr>
              <p:spPr>
                <a:xfrm>
                  <a:off x="5312477" y="2112518"/>
                  <a:ext cx="70103" cy="70127"/>
                </a:xfrm>
                <a:custGeom>
                  <a:rect b="b" l="l" r="r" t="t"/>
                  <a:pathLst>
                    <a:path extrusionOk="0" h="93503" w="93471">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 name="Google Shape;111;p7"/>
                <p:cNvSpPr/>
                <p:nvPr/>
              </p:nvSpPr>
              <p:spPr>
                <a:xfrm>
                  <a:off x="5476117" y="1925509"/>
                  <a:ext cx="70104" cy="7012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 name="Google Shape;112;p7"/>
                <p:cNvSpPr/>
                <p:nvPr/>
              </p:nvSpPr>
              <p:spPr>
                <a:xfrm>
                  <a:off x="5476117" y="2112518"/>
                  <a:ext cx="70104" cy="7012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 name="Google Shape;113;p7"/>
                <p:cNvSpPr/>
                <p:nvPr/>
              </p:nvSpPr>
              <p:spPr>
                <a:xfrm>
                  <a:off x="5651425" y="1925509"/>
                  <a:ext cx="70103" cy="7012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 name="Google Shape;114;p7"/>
                <p:cNvSpPr/>
                <p:nvPr/>
              </p:nvSpPr>
              <p:spPr>
                <a:xfrm>
                  <a:off x="5651425" y="2112518"/>
                  <a:ext cx="70103" cy="7012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sp>
        <p:nvSpPr>
          <p:cNvPr id="115" name="Google Shape;11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sz="320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7"/>
          <p:cNvSpPr txBox="1"/>
          <p:nvPr>
            <p:ph idx="1" type="subTitle"/>
          </p:nvPr>
        </p:nvSpPr>
        <p:spPr>
          <a:xfrm>
            <a:off x="713225" y="1721600"/>
            <a:ext cx="4125600" cy="2183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158063" y="1646175"/>
            <a:ext cx="4827900" cy="185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b="0" sz="6000">
                <a:latin typeface="Raleway Black"/>
                <a:ea typeface="Raleway Black"/>
                <a:cs typeface="Raleway Black"/>
                <a:sym typeface="Raleway Black"/>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9"/>
          <p:cNvSpPr txBox="1"/>
          <p:nvPr>
            <p:ph type="title"/>
          </p:nvPr>
        </p:nvSpPr>
        <p:spPr>
          <a:xfrm>
            <a:off x="1829650" y="2360850"/>
            <a:ext cx="5484900" cy="109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b="0" sz="6800">
                <a:latin typeface="Raleway Black"/>
                <a:ea typeface="Raleway Black"/>
                <a:cs typeface="Raleway Black"/>
                <a:sym typeface="Raleway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1" name="Google Shape;121;p9"/>
          <p:cNvSpPr txBox="1"/>
          <p:nvPr>
            <p:ph idx="1" type="subTitle"/>
          </p:nvPr>
        </p:nvSpPr>
        <p:spPr>
          <a:xfrm>
            <a:off x="1829736" y="3478775"/>
            <a:ext cx="5484900" cy="71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22" name="Google Shape;122;p9"/>
          <p:cNvGrpSpPr/>
          <p:nvPr/>
        </p:nvGrpSpPr>
        <p:grpSpPr>
          <a:xfrm>
            <a:off x="219773" y="155417"/>
            <a:ext cx="8704036" cy="4882799"/>
            <a:chOff x="219773" y="155417"/>
            <a:chExt cx="8704036" cy="4882799"/>
          </a:xfrm>
        </p:grpSpPr>
        <p:sp>
          <p:nvSpPr>
            <p:cNvPr id="123" name="Google Shape;123;p9"/>
            <p:cNvSpPr/>
            <p:nvPr/>
          </p:nvSpPr>
          <p:spPr>
            <a:xfrm>
              <a:off x="219773" y="4105750"/>
              <a:ext cx="322380" cy="322380"/>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 name="Google Shape;124;p9"/>
            <p:cNvSpPr/>
            <p:nvPr/>
          </p:nvSpPr>
          <p:spPr>
            <a:xfrm>
              <a:off x="860452" y="4390212"/>
              <a:ext cx="648004" cy="648004"/>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5" name="Google Shape;125;p9"/>
            <p:cNvGrpSpPr/>
            <p:nvPr/>
          </p:nvGrpSpPr>
          <p:grpSpPr>
            <a:xfrm>
              <a:off x="7675170" y="155417"/>
              <a:ext cx="1248639" cy="1070179"/>
              <a:chOff x="7822623" y="155427"/>
              <a:chExt cx="1101481" cy="944053"/>
            </a:xfrm>
          </p:grpSpPr>
          <p:sp>
            <p:nvSpPr>
              <p:cNvPr id="126" name="Google Shape;126;p9"/>
              <p:cNvSpPr/>
              <p:nvPr/>
            </p:nvSpPr>
            <p:spPr>
              <a:xfrm>
                <a:off x="7822623" y="224901"/>
                <a:ext cx="158271" cy="15827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7" name="Google Shape;127;p9"/>
              <p:cNvGrpSpPr/>
              <p:nvPr/>
            </p:nvGrpSpPr>
            <p:grpSpPr>
              <a:xfrm>
                <a:off x="8290363" y="155427"/>
                <a:ext cx="633741" cy="944053"/>
                <a:chOff x="3824813" y="593365"/>
                <a:chExt cx="633741" cy="944053"/>
              </a:xfrm>
            </p:grpSpPr>
            <p:sp>
              <p:nvSpPr>
                <p:cNvPr id="128" name="Google Shape;128;p9"/>
                <p:cNvSpPr/>
                <p:nvPr/>
              </p:nvSpPr>
              <p:spPr>
                <a:xfrm>
                  <a:off x="4230877" y="593365"/>
                  <a:ext cx="227677" cy="22767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Google Shape;129;p9"/>
                <p:cNvSpPr/>
                <p:nvPr/>
              </p:nvSpPr>
              <p:spPr>
                <a:xfrm>
                  <a:off x="3824813" y="1131361"/>
                  <a:ext cx="406056" cy="406056"/>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grpSp>
        <p:nvGrpSpPr>
          <p:cNvPr id="130" name="Google Shape;130;p9"/>
          <p:cNvGrpSpPr/>
          <p:nvPr/>
        </p:nvGrpSpPr>
        <p:grpSpPr>
          <a:xfrm>
            <a:off x="-1152398" y="-476038"/>
            <a:ext cx="12770497" cy="8499962"/>
            <a:chOff x="-1152398" y="-476038"/>
            <a:chExt cx="12770497" cy="8499962"/>
          </a:xfrm>
        </p:grpSpPr>
        <p:grpSp>
          <p:nvGrpSpPr>
            <p:cNvPr id="131" name="Google Shape;131;p9"/>
            <p:cNvGrpSpPr/>
            <p:nvPr/>
          </p:nvGrpSpPr>
          <p:grpSpPr>
            <a:xfrm>
              <a:off x="6956945" y="3616608"/>
              <a:ext cx="4661154" cy="4407317"/>
              <a:chOff x="6993020" y="3470033"/>
              <a:chExt cx="4661154" cy="4407317"/>
            </a:xfrm>
          </p:grpSpPr>
          <p:sp>
            <p:nvSpPr>
              <p:cNvPr id="132" name="Google Shape;132;p9"/>
              <p:cNvSpPr/>
              <p:nvPr/>
            </p:nvSpPr>
            <p:spPr>
              <a:xfrm>
                <a:off x="7246857" y="3470033"/>
                <a:ext cx="4407317" cy="4407317"/>
              </a:xfrm>
              <a:custGeom>
                <a:rect b="b" l="l" r="r" t="t"/>
                <a:pathLst>
                  <a:path extrusionOk="0" h="350901" w="350901">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33" name="Google Shape;133;p9"/>
              <p:cNvGrpSpPr/>
              <p:nvPr/>
            </p:nvGrpSpPr>
            <p:grpSpPr>
              <a:xfrm rot="5400000">
                <a:off x="7438330" y="3943139"/>
                <a:ext cx="389469" cy="1280088"/>
                <a:chOff x="72832" y="1247500"/>
                <a:chExt cx="347865" cy="1143344"/>
              </a:xfrm>
            </p:grpSpPr>
            <p:sp>
              <p:nvSpPr>
                <p:cNvPr id="134" name="Google Shape;134;p9"/>
                <p:cNvSpPr/>
                <p:nvPr/>
              </p:nvSpPr>
              <p:spPr>
                <a:xfrm>
                  <a:off x="72832" y="1247500"/>
                  <a:ext cx="99314" cy="99347"/>
                </a:xfrm>
                <a:custGeom>
                  <a:rect b="b" l="l" r="r" t="t"/>
                  <a:pathLst>
                    <a:path extrusionOk="0" h="93503" w="93472">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9"/>
                <p:cNvSpPr/>
                <p:nvPr/>
              </p:nvSpPr>
              <p:spPr>
                <a:xfrm>
                  <a:off x="72832" y="1512641"/>
                  <a:ext cx="99314" cy="99347"/>
                </a:xfrm>
                <a:custGeom>
                  <a:rect b="b" l="l" r="r" t="t"/>
                  <a:pathLst>
                    <a:path extrusionOk="0" h="93503" w="93472">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p9"/>
                <p:cNvSpPr/>
                <p:nvPr/>
              </p:nvSpPr>
              <p:spPr>
                <a:xfrm>
                  <a:off x="321384" y="1512650"/>
                  <a:ext cx="99313" cy="99347"/>
                </a:xfrm>
                <a:custGeom>
                  <a:rect b="b" l="l" r="r" t="t"/>
                  <a:pathLst>
                    <a:path extrusionOk="0" h="93503" w="93471">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9"/>
                <p:cNvSpPr/>
                <p:nvPr/>
              </p:nvSpPr>
              <p:spPr>
                <a:xfrm>
                  <a:off x="321384" y="1777791"/>
                  <a:ext cx="99313" cy="99347"/>
                </a:xfrm>
                <a:custGeom>
                  <a:rect b="b" l="l" r="r" t="t"/>
                  <a:pathLst>
                    <a:path extrusionOk="0" h="93503" w="93471">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 name="Google Shape;138;p9"/>
                <p:cNvSpPr/>
                <p:nvPr/>
              </p:nvSpPr>
              <p:spPr>
                <a:xfrm>
                  <a:off x="72832" y="1761206"/>
                  <a:ext cx="99314" cy="99347"/>
                </a:xfrm>
                <a:custGeom>
                  <a:rect b="b" l="l" r="r" t="t"/>
                  <a:pathLst>
                    <a:path extrusionOk="0" h="93503" w="93472">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9" name="Google Shape;139;p9"/>
                <p:cNvSpPr/>
                <p:nvPr/>
              </p:nvSpPr>
              <p:spPr>
                <a:xfrm>
                  <a:off x="72832" y="2026347"/>
                  <a:ext cx="99314" cy="99347"/>
                </a:xfrm>
                <a:custGeom>
                  <a:rect b="b" l="l" r="r" t="t"/>
                  <a:pathLst>
                    <a:path extrusionOk="0" h="93503" w="93472">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0" name="Google Shape;140;p9"/>
                <p:cNvSpPr/>
                <p:nvPr/>
              </p:nvSpPr>
              <p:spPr>
                <a:xfrm>
                  <a:off x="321384" y="2026356"/>
                  <a:ext cx="99313" cy="99347"/>
                </a:xfrm>
                <a:custGeom>
                  <a:rect b="b" l="l" r="r" t="t"/>
                  <a:pathLst>
                    <a:path extrusionOk="0" h="93503" w="93471">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1" name="Google Shape;141;p9"/>
                <p:cNvSpPr/>
                <p:nvPr/>
              </p:nvSpPr>
              <p:spPr>
                <a:xfrm>
                  <a:off x="321384" y="2291497"/>
                  <a:ext cx="99313" cy="99347"/>
                </a:xfrm>
                <a:custGeom>
                  <a:rect b="b" l="l" r="r" t="t"/>
                  <a:pathLst>
                    <a:path extrusionOk="0" h="93503" w="93471">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42" name="Google Shape;142;p9"/>
            <p:cNvSpPr/>
            <p:nvPr/>
          </p:nvSpPr>
          <p:spPr>
            <a:xfrm>
              <a:off x="-1152398" y="-476038"/>
              <a:ext cx="2265943" cy="2265943"/>
            </a:xfrm>
            <a:custGeom>
              <a:rect b="b" l="l" r="r" t="t"/>
              <a:pathLst>
                <a:path extrusionOk="0" h="350901" w="350901">
                  <a:moveTo>
                    <a:pt x="350901" y="175451"/>
                  </a:moveTo>
                  <a:cubicBezTo>
                    <a:pt x="350901" y="272349"/>
                    <a:pt x="272349" y="350901"/>
                    <a:pt x="175450" y="350901"/>
                  </a:cubicBezTo>
                  <a:cubicBezTo>
                    <a:pt x="78552" y="350901"/>
                    <a:pt x="0" y="272349"/>
                    <a:pt x="0" y="175451"/>
                  </a:cubicBezTo>
                  <a:cubicBezTo>
                    <a:pt x="0" y="78552"/>
                    <a:pt x="78552" y="0"/>
                    <a:pt x="175450" y="0"/>
                  </a:cubicBezTo>
                  <a:cubicBezTo>
                    <a:pt x="272349" y="0"/>
                    <a:pt x="350901" y="78552"/>
                    <a:pt x="350901" y="17545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p10"/>
          <p:cNvSpPr/>
          <p:nvPr>
            <p:ph idx="2" type="pic"/>
          </p:nvPr>
        </p:nvSpPr>
        <p:spPr>
          <a:xfrm>
            <a:off x="0" y="0"/>
            <a:ext cx="9144000" cy="5143500"/>
          </a:xfrm>
          <a:prstGeom prst="rect">
            <a:avLst/>
          </a:prstGeom>
          <a:noFill/>
          <a:ln>
            <a:noFill/>
          </a:ln>
        </p:spPr>
      </p:sp>
      <p:sp>
        <p:nvSpPr>
          <p:cNvPr id="145" name="Google Shape;145;p10"/>
          <p:cNvSpPr txBox="1"/>
          <p:nvPr>
            <p:ph type="title"/>
          </p:nvPr>
        </p:nvSpPr>
        <p:spPr>
          <a:xfrm>
            <a:off x="902850" y="3930500"/>
            <a:ext cx="7338300" cy="6735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SzPts val="3000"/>
              <a:buNone/>
              <a:defRPr b="0">
                <a:latin typeface="Raleway Black"/>
                <a:ea typeface="Raleway Black"/>
                <a:cs typeface="Raleway Black"/>
                <a:sym typeface="Raleway Black"/>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2pPr>
            <a:lvl3pPr lvl="2"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3pPr>
            <a:lvl4pPr lvl="3"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4pPr>
            <a:lvl5pPr lvl="4"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5pPr>
            <a:lvl6pPr lvl="5"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6pPr>
            <a:lvl7pPr lvl="6"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7pPr>
            <a:lvl8pPr lvl="7"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8pPr>
            <a:lvl9pPr lvl="8"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hyperlink" Target="https://www.standardbio.com/products/instruments/cytof-xt" TargetMode="External"/><Relationship Id="rId7" Type="http://schemas.openxmlformats.org/officeDocument/2006/relationships/hyperlink" Target="https://en.wikipedia.org/wiki/CyTOF" TargetMode="External"/><Relationship Id="rId8"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www.sciencedirect.com/book/9780128149195/single-cell-omics" TargetMode="External"/><Relationship Id="rId5" Type="http://schemas.openxmlformats.org/officeDocument/2006/relationships/image" Target="../media/image15.png"/><Relationship Id="rId6" Type="http://schemas.openxmlformats.org/officeDocument/2006/relationships/hyperlink" Target="https://www.sciencedirect.com/book/9780128134566/platelets" TargetMode="External"/><Relationship Id="rId7" Type="http://schemas.openxmlformats.org/officeDocument/2006/relationships/hyperlink" Target="https://www.sciencedirect.com/book/9780128134566/platelets" TargetMode="External"/><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s://support.cytobank.org/hc/en-us/articles/226940667-Overview-of-CITRUS" TargetMode="External"/><Relationship Id="rId5"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raybiotech.com/learning-center/t-test-anova/" TargetMode="External"/><Relationship Id="rId4" Type="http://schemas.openxmlformats.org/officeDocument/2006/relationships/image" Target="../media/image21.png"/><Relationship Id="rId5"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31.jpg"/><Relationship Id="rId9" Type="http://schemas.openxmlformats.org/officeDocument/2006/relationships/image" Target="../media/image7.jpg"/><Relationship Id="rId5" Type="http://schemas.openxmlformats.org/officeDocument/2006/relationships/image" Target="../media/image33.jpg"/><Relationship Id="rId6" Type="http://schemas.openxmlformats.org/officeDocument/2006/relationships/image" Target="../media/image20.png"/><Relationship Id="rId7" Type="http://schemas.openxmlformats.org/officeDocument/2006/relationships/image" Target="../media/image8.png"/><Relationship Id="rId8" Type="http://schemas.openxmlformats.org/officeDocument/2006/relationships/image" Target="../media/image14.jpg"/><Relationship Id="rId10"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7.jpg"/><Relationship Id="rId5" Type="http://schemas.openxmlformats.org/officeDocument/2006/relationships/hyperlink" Target="https://www.sciencedirect.com/journal/trends-in-molecular-medicine" TargetMode="External"/><Relationship Id="rId6"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8.png"/><Relationship Id="rId5" Type="http://schemas.openxmlformats.org/officeDocument/2006/relationships/hyperlink" Target="https://en.wikipedia.org/wiki/Cellular_deconvolution" TargetMode="External"/><Relationship Id="rId6"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jp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doi.org/10.1016/j.cell.2016.04.019" TargetMode="External"/><Relationship Id="rId4" Type="http://schemas.openxmlformats.org/officeDocument/2006/relationships/hyperlink" Target="https://support.cytobank.org/hc/en-us/articles/226940667-Overview-of-CITRUS" TargetMode="External"/><Relationship Id="rId5" Type="http://schemas.openxmlformats.org/officeDocument/2006/relationships/hyperlink" Target="https://www.raybiotech.com/learning-center/sam/#:~:text=SAM%20is%20a%20method%20used,value%20cut%2Doff%20of%200.0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7"/>
          <p:cNvSpPr/>
          <p:nvPr/>
        </p:nvSpPr>
        <p:spPr>
          <a:xfrm rot="-2700000">
            <a:off x="4988208" y="-3126068"/>
            <a:ext cx="6691636" cy="6691636"/>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67" name="Google Shape;467;p27"/>
          <p:cNvGrpSpPr/>
          <p:nvPr/>
        </p:nvGrpSpPr>
        <p:grpSpPr>
          <a:xfrm>
            <a:off x="5989213" y="1051663"/>
            <a:ext cx="3152252" cy="4091928"/>
            <a:chOff x="5413553" y="558710"/>
            <a:chExt cx="3727829" cy="4584794"/>
          </a:xfrm>
        </p:grpSpPr>
        <p:grpSp>
          <p:nvGrpSpPr>
            <p:cNvPr id="468" name="Google Shape;468;p27"/>
            <p:cNvGrpSpPr/>
            <p:nvPr/>
          </p:nvGrpSpPr>
          <p:grpSpPr>
            <a:xfrm>
              <a:off x="5413553" y="558710"/>
              <a:ext cx="3727829" cy="4584794"/>
              <a:chOff x="4957528" y="558710"/>
              <a:chExt cx="3727829" cy="4584794"/>
            </a:xfrm>
          </p:grpSpPr>
          <p:sp>
            <p:nvSpPr>
              <p:cNvPr id="469" name="Google Shape;469;p27"/>
              <p:cNvSpPr/>
              <p:nvPr/>
            </p:nvSpPr>
            <p:spPr>
              <a:xfrm>
                <a:off x="6273455" y="4424009"/>
                <a:ext cx="366236" cy="719495"/>
              </a:xfrm>
              <a:custGeom>
                <a:rect b="b" l="l" r="r" t="t"/>
                <a:pathLst>
                  <a:path extrusionOk="0" h="959327" w="488315">
                    <a:moveTo>
                      <a:pt x="480353" y="962508"/>
                    </a:moveTo>
                    <a:lnTo>
                      <a:pt x="492609" y="62992"/>
                    </a:lnTo>
                    <a:lnTo>
                      <a:pt x="20105" y="3181"/>
                    </a:lnTo>
                    <a:lnTo>
                      <a:pt x="4293" y="962508"/>
                    </a:lnTo>
                    <a:lnTo>
                      <a:pt x="480353" y="962508"/>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0" name="Google Shape;470;p27"/>
              <p:cNvSpPr/>
              <p:nvPr/>
            </p:nvSpPr>
            <p:spPr>
              <a:xfrm>
                <a:off x="6222497" y="2375508"/>
                <a:ext cx="903160" cy="2132234"/>
              </a:xfrm>
              <a:custGeom>
                <a:rect b="b" l="l" r="r" t="t"/>
                <a:pathLst>
                  <a:path extrusionOk="0" h="2842979" w="1204214">
                    <a:moveTo>
                      <a:pt x="4438" y="2801409"/>
                    </a:moveTo>
                    <a:lnTo>
                      <a:pt x="762056" y="2845268"/>
                    </a:lnTo>
                    <a:lnTo>
                      <a:pt x="1208652" y="66087"/>
                    </a:lnTo>
                    <a:lnTo>
                      <a:pt x="522788" y="2288"/>
                    </a:lnTo>
                    <a:lnTo>
                      <a:pt x="4438" y="2801409"/>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1" name="Google Shape;471;p27"/>
              <p:cNvSpPr/>
              <p:nvPr/>
            </p:nvSpPr>
            <p:spPr>
              <a:xfrm>
                <a:off x="6422000" y="558710"/>
                <a:ext cx="1501919" cy="1881035"/>
              </a:xfrm>
              <a:custGeom>
                <a:rect b="b" l="l" r="r" t="t"/>
                <a:pathLst>
                  <a:path extrusionOk="0" h="2508047" w="2002558">
                    <a:moveTo>
                      <a:pt x="522293" y="70863"/>
                    </a:moveTo>
                    <a:cubicBezTo>
                      <a:pt x="522293" y="70863"/>
                      <a:pt x="821315" y="-114544"/>
                      <a:pt x="1138307" y="118710"/>
                    </a:cubicBezTo>
                    <a:cubicBezTo>
                      <a:pt x="1455299" y="351971"/>
                      <a:pt x="1473269" y="956054"/>
                      <a:pt x="1407483" y="1069694"/>
                    </a:cubicBezTo>
                    <a:cubicBezTo>
                      <a:pt x="1341698" y="1183333"/>
                      <a:pt x="1222064" y="1296973"/>
                      <a:pt x="1222064" y="1296973"/>
                    </a:cubicBezTo>
                    <a:cubicBezTo>
                      <a:pt x="1222064" y="1296973"/>
                      <a:pt x="1413453" y="1326875"/>
                      <a:pt x="1455299" y="1512289"/>
                    </a:cubicBezTo>
                    <a:cubicBezTo>
                      <a:pt x="1497209" y="1697703"/>
                      <a:pt x="1425391" y="1667794"/>
                      <a:pt x="1527117" y="1751532"/>
                    </a:cubicBezTo>
                    <a:cubicBezTo>
                      <a:pt x="1628781" y="1835263"/>
                      <a:pt x="1856048" y="1805354"/>
                      <a:pt x="1963744" y="2008713"/>
                    </a:cubicBezTo>
                    <a:cubicBezTo>
                      <a:pt x="2071377" y="2212066"/>
                      <a:pt x="1945774" y="2505138"/>
                      <a:pt x="1945774" y="2505138"/>
                    </a:cubicBezTo>
                    <a:cubicBezTo>
                      <a:pt x="1945774" y="2505138"/>
                      <a:pt x="683774" y="2517101"/>
                      <a:pt x="677804" y="2499156"/>
                    </a:cubicBezTo>
                    <a:cubicBezTo>
                      <a:pt x="671836" y="2481211"/>
                      <a:pt x="546232" y="1596026"/>
                      <a:pt x="546232" y="1596026"/>
                    </a:cubicBezTo>
                    <a:lnTo>
                      <a:pt x="169423" y="1392668"/>
                    </a:lnTo>
                    <a:cubicBezTo>
                      <a:pt x="169423" y="1392668"/>
                      <a:pt x="-21966" y="1189315"/>
                      <a:pt x="7942" y="716817"/>
                    </a:cubicBezTo>
                    <a:cubicBezTo>
                      <a:pt x="37851" y="244314"/>
                      <a:pt x="462476" y="23016"/>
                      <a:pt x="522293" y="70863"/>
                    </a:cubicBezTo>
                    <a:close/>
                  </a:path>
                </a:pathLst>
              </a:custGeom>
              <a:solidFill>
                <a:srgbClr val="60304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2" name="Google Shape;472;p27"/>
              <p:cNvSpPr/>
              <p:nvPr/>
            </p:nvSpPr>
            <p:spPr>
              <a:xfrm>
                <a:off x="6694511" y="613885"/>
                <a:ext cx="696494" cy="597504"/>
              </a:xfrm>
              <a:custGeom>
                <a:rect b="b" l="l" r="r" t="t"/>
                <a:pathLst>
                  <a:path extrusionOk="0" h="796672" w="928659">
                    <a:moveTo>
                      <a:pt x="926827" y="784790"/>
                    </a:moveTo>
                    <a:cubicBezTo>
                      <a:pt x="847960" y="785736"/>
                      <a:pt x="793732" y="715816"/>
                      <a:pt x="764013" y="650856"/>
                    </a:cubicBezTo>
                    <a:cubicBezTo>
                      <a:pt x="732581" y="582009"/>
                      <a:pt x="713784" y="504812"/>
                      <a:pt x="662921" y="446538"/>
                    </a:cubicBezTo>
                    <a:cubicBezTo>
                      <a:pt x="551669" y="318992"/>
                      <a:pt x="363392" y="382670"/>
                      <a:pt x="225215" y="314166"/>
                    </a:cubicBezTo>
                    <a:cubicBezTo>
                      <a:pt x="156635" y="280168"/>
                      <a:pt x="107042" y="223882"/>
                      <a:pt x="71228" y="157632"/>
                    </a:cubicBezTo>
                    <a:cubicBezTo>
                      <a:pt x="82784" y="131972"/>
                      <a:pt x="95993" y="107022"/>
                      <a:pt x="111106" y="83299"/>
                    </a:cubicBezTo>
                    <a:cubicBezTo>
                      <a:pt x="112883" y="80517"/>
                      <a:pt x="114789" y="77793"/>
                      <a:pt x="116630" y="75037"/>
                    </a:cubicBezTo>
                    <a:cubicBezTo>
                      <a:pt x="195878" y="68325"/>
                      <a:pt x="275507" y="70719"/>
                      <a:pt x="353041" y="90017"/>
                    </a:cubicBezTo>
                    <a:cubicBezTo>
                      <a:pt x="431654" y="109607"/>
                      <a:pt x="506711" y="144703"/>
                      <a:pt x="571798" y="193021"/>
                    </a:cubicBezTo>
                    <a:cubicBezTo>
                      <a:pt x="608247" y="220033"/>
                      <a:pt x="639553" y="252076"/>
                      <a:pt x="672129" y="283330"/>
                    </a:cubicBezTo>
                    <a:cubicBezTo>
                      <a:pt x="678415" y="289369"/>
                      <a:pt x="687432" y="279806"/>
                      <a:pt x="682796" y="273075"/>
                    </a:cubicBezTo>
                    <a:cubicBezTo>
                      <a:pt x="659175" y="238633"/>
                      <a:pt x="626980" y="209950"/>
                      <a:pt x="594023" y="184505"/>
                    </a:cubicBezTo>
                    <a:cubicBezTo>
                      <a:pt x="560813" y="158832"/>
                      <a:pt x="524935" y="136537"/>
                      <a:pt x="487280" y="117938"/>
                    </a:cubicBezTo>
                    <a:cubicBezTo>
                      <a:pt x="412921" y="81210"/>
                      <a:pt x="330625" y="58419"/>
                      <a:pt x="247757" y="53466"/>
                    </a:cubicBezTo>
                    <a:cubicBezTo>
                      <a:pt x="224898" y="52095"/>
                      <a:pt x="201974" y="51911"/>
                      <a:pt x="179114" y="53231"/>
                    </a:cubicBezTo>
                    <a:cubicBezTo>
                      <a:pt x="161081" y="54267"/>
                      <a:pt x="143808" y="56857"/>
                      <a:pt x="126409" y="60451"/>
                    </a:cubicBezTo>
                    <a:cubicBezTo>
                      <a:pt x="129902" y="55422"/>
                      <a:pt x="133457" y="50399"/>
                      <a:pt x="137077" y="45459"/>
                    </a:cubicBezTo>
                    <a:cubicBezTo>
                      <a:pt x="145713" y="33680"/>
                      <a:pt x="155746" y="22288"/>
                      <a:pt x="162794" y="9467"/>
                    </a:cubicBezTo>
                    <a:cubicBezTo>
                      <a:pt x="165969" y="3689"/>
                      <a:pt x="158095" y="-1836"/>
                      <a:pt x="153207" y="1739"/>
                    </a:cubicBezTo>
                    <a:cubicBezTo>
                      <a:pt x="140633" y="10966"/>
                      <a:pt x="130473" y="24491"/>
                      <a:pt x="120948" y="36747"/>
                    </a:cubicBezTo>
                    <a:cubicBezTo>
                      <a:pt x="111550" y="48818"/>
                      <a:pt x="102787" y="61321"/>
                      <a:pt x="94532" y="74187"/>
                    </a:cubicBezTo>
                    <a:cubicBezTo>
                      <a:pt x="77260" y="101060"/>
                      <a:pt x="61956" y="129197"/>
                      <a:pt x="49066" y="158426"/>
                    </a:cubicBezTo>
                    <a:cubicBezTo>
                      <a:pt x="24301" y="214592"/>
                      <a:pt x="3409" y="279342"/>
                      <a:pt x="4743" y="341325"/>
                    </a:cubicBezTo>
                    <a:cubicBezTo>
                      <a:pt x="4870" y="348996"/>
                      <a:pt x="15919" y="348475"/>
                      <a:pt x="17506" y="341738"/>
                    </a:cubicBezTo>
                    <a:cubicBezTo>
                      <a:pt x="24428" y="311943"/>
                      <a:pt x="29508" y="281781"/>
                      <a:pt x="37255" y="252152"/>
                    </a:cubicBezTo>
                    <a:cubicBezTo>
                      <a:pt x="44113" y="226250"/>
                      <a:pt x="52940" y="200971"/>
                      <a:pt x="63163" y="176244"/>
                    </a:cubicBezTo>
                    <a:cubicBezTo>
                      <a:pt x="87166" y="233368"/>
                      <a:pt x="133521" y="282359"/>
                      <a:pt x="184893" y="315099"/>
                    </a:cubicBezTo>
                    <a:cubicBezTo>
                      <a:pt x="215182" y="334391"/>
                      <a:pt x="248139" y="348558"/>
                      <a:pt x="282873" y="357460"/>
                    </a:cubicBezTo>
                    <a:cubicBezTo>
                      <a:pt x="325926" y="368484"/>
                      <a:pt x="370440" y="371538"/>
                      <a:pt x="414509" y="375164"/>
                    </a:cubicBezTo>
                    <a:cubicBezTo>
                      <a:pt x="491598" y="381489"/>
                      <a:pt x="576370" y="390690"/>
                      <a:pt x="634918" y="446932"/>
                    </a:cubicBezTo>
                    <a:cubicBezTo>
                      <a:pt x="692639" y="502342"/>
                      <a:pt x="710991" y="584829"/>
                      <a:pt x="744011" y="654901"/>
                    </a:cubicBezTo>
                    <a:cubicBezTo>
                      <a:pt x="762235" y="693668"/>
                      <a:pt x="785095" y="731114"/>
                      <a:pt x="818687" y="758501"/>
                    </a:cubicBezTo>
                    <a:cubicBezTo>
                      <a:pt x="849611" y="783749"/>
                      <a:pt x="887584" y="799630"/>
                      <a:pt x="927970" y="796995"/>
                    </a:cubicBezTo>
                    <a:cubicBezTo>
                      <a:pt x="935971" y="796481"/>
                      <a:pt x="934574" y="784695"/>
                      <a:pt x="926827" y="784790"/>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3" name="Google Shape;473;p27"/>
              <p:cNvSpPr/>
              <p:nvPr/>
            </p:nvSpPr>
            <p:spPr>
              <a:xfrm>
                <a:off x="7198249" y="743371"/>
                <a:ext cx="128740" cy="177619"/>
              </a:xfrm>
              <a:custGeom>
                <a:rect b="b" l="l" r="r" t="t"/>
                <a:pathLst>
                  <a:path extrusionOk="0" h="236825" w="171654">
                    <a:moveTo>
                      <a:pt x="113463" y="101923"/>
                    </a:moveTo>
                    <a:cubicBezTo>
                      <a:pt x="86285" y="63830"/>
                      <a:pt x="53392" y="25774"/>
                      <a:pt x="13070" y="1250"/>
                    </a:cubicBezTo>
                    <a:cubicBezTo>
                      <a:pt x="8116" y="-1785"/>
                      <a:pt x="2275" y="5822"/>
                      <a:pt x="6021" y="10083"/>
                    </a:cubicBezTo>
                    <a:cubicBezTo>
                      <a:pt x="36247" y="44995"/>
                      <a:pt x="68823" y="77139"/>
                      <a:pt x="95620" y="115055"/>
                    </a:cubicBezTo>
                    <a:cubicBezTo>
                      <a:pt x="122416" y="152952"/>
                      <a:pt x="140451" y="195167"/>
                      <a:pt x="164327" y="234689"/>
                    </a:cubicBezTo>
                    <a:cubicBezTo>
                      <a:pt x="167692" y="240252"/>
                      <a:pt x="177535" y="236435"/>
                      <a:pt x="176391" y="230066"/>
                    </a:cubicBezTo>
                    <a:cubicBezTo>
                      <a:pt x="167628" y="183565"/>
                      <a:pt x="140515" y="139928"/>
                      <a:pt x="113463" y="101923"/>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4" name="Google Shape;474;p27"/>
              <p:cNvSpPr/>
              <p:nvPr/>
            </p:nvSpPr>
            <p:spPr>
              <a:xfrm>
                <a:off x="6514483" y="718499"/>
                <a:ext cx="221002" cy="155839"/>
              </a:xfrm>
              <a:custGeom>
                <a:rect b="b" l="l" r="r" t="t"/>
                <a:pathLst>
                  <a:path extrusionOk="0" h="207785" w="294669">
                    <a:moveTo>
                      <a:pt x="294414" y="874"/>
                    </a:moveTo>
                    <a:cubicBezTo>
                      <a:pt x="265521" y="-1520"/>
                      <a:pt x="233580" y="8996"/>
                      <a:pt x="206910" y="19003"/>
                    </a:cubicBezTo>
                    <a:cubicBezTo>
                      <a:pt x="177954" y="29875"/>
                      <a:pt x="150204" y="44854"/>
                      <a:pt x="124614" y="62298"/>
                    </a:cubicBezTo>
                    <a:cubicBezTo>
                      <a:pt x="99468" y="79506"/>
                      <a:pt x="76290" y="99769"/>
                      <a:pt x="55843" y="122426"/>
                    </a:cubicBezTo>
                    <a:cubicBezTo>
                      <a:pt x="35714" y="144714"/>
                      <a:pt x="15712" y="170864"/>
                      <a:pt x="4853" y="199121"/>
                    </a:cubicBezTo>
                    <a:cubicBezTo>
                      <a:pt x="2313" y="205725"/>
                      <a:pt x="11203" y="211936"/>
                      <a:pt x="15839" y="205801"/>
                    </a:cubicBezTo>
                    <a:cubicBezTo>
                      <a:pt x="33682" y="182040"/>
                      <a:pt x="49748" y="157637"/>
                      <a:pt x="70131" y="135786"/>
                    </a:cubicBezTo>
                    <a:cubicBezTo>
                      <a:pt x="89816" y="114711"/>
                      <a:pt x="111787" y="95876"/>
                      <a:pt x="135473" y="79468"/>
                    </a:cubicBezTo>
                    <a:cubicBezTo>
                      <a:pt x="159222" y="63028"/>
                      <a:pt x="184622" y="49585"/>
                      <a:pt x="211291" y="38682"/>
                    </a:cubicBezTo>
                    <a:cubicBezTo>
                      <a:pt x="225008" y="33094"/>
                      <a:pt x="239041" y="28198"/>
                      <a:pt x="253202" y="23937"/>
                    </a:cubicBezTo>
                    <a:cubicBezTo>
                      <a:pt x="267172" y="19734"/>
                      <a:pt x="281967" y="17168"/>
                      <a:pt x="295556" y="11885"/>
                    </a:cubicBezTo>
                    <a:cubicBezTo>
                      <a:pt x="300573" y="9929"/>
                      <a:pt x="300255" y="1363"/>
                      <a:pt x="294414" y="874"/>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5" name="Google Shape;475;p27"/>
              <p:cNvSpPr/>
              <p:nvPr/>
            </p:nvSpPr>
            <p:spPr>
              <a:xfrm>
                <a:off x="7260980" y="1583137"/>
                <a:ext cx="613157" cy="594622"/>
              </a:xfrm>
              <a:custGeom>
                <a:rect b="b" l="l" r="r" t="t"/>
                <a:pathLst>
                  <a:path extrusionOk="0" h="792829" w="817543">
                    <a:moveTo>
                      <a:pt x="822061" y="783615"/>
                    </a:moveTo>
                    <a:cubicBezTo>
                      <a:pt x="796788" y="711333"/>
                      <a:pt x="736653" y="660990"/>
                      <a:pt x="670169" y="626853"/>
                    </a:cubicBezTo>
                    <a:cubicBezTo>
                      <a:pt x="590477" y="585921"/>
                      <a:pt x="501513" y="568884"/>
                      <a:pt x="418137" y="537578"/>
                    </a:cubicBezTo>
                    <a:cubicBezTo>
                      <a:pt x="344858" y="510083"/>
                      <a:pt x="271897" y="469176"/>
                      <a:pt x="230240" y="400463"/>
                    </a:cubicBezTo>
                    <a:cubicBezTo>
                      <a:pt x="186870" y="328949"/>
                      <a:pt x="184711" y="242455"/>
                      <a:pt x="160073" y="164376"/>
                    </a:cubicBezTo>
                    <a:cubicBezTo>
                      <a:pt x="137150" y="91795"/>
                      <a:pt x="91238" y="17894"/>
                      <a:pt x="11673" y="1396"/>
                    </a:cubicBezTo>
                    <a:cubicBezTo>
                      <a:pt x="4117" y="-166"/>
                      <a:pt x="2402" y="11271"/>
                      <a:pt x="9705" y="13080"/>
                    </a:cubicBezTo>
                    <a:cubicBezTo>
                      <a:pt x="79047" y="30245"/>
                      <a:pt x="119813" y="101161"/>
                      <a:pt x="140134" y="164446"/>
                    </a:cubicBezTo>
                    <a:cubicBezTo>
                      <a:pt x="164454" y="240106"/>
                      <a:pt x="167502" y="322332"/>
                      <a:pt x="204269" y="393966"/>
                    </a:cubicBezTo>
                    <a:cubicBezTo>
                      <a:pt x="284152" y="549751"/>
                      <a:pt x="474652" y="567309"/>
                      <a:pt x="619940" y="626726"/>
                    </a:cubicBezTo>
                    <a:cubicBezTo>
                      <a:pt x="697093" y="658279"/>
                      <a:pt x="773547" y="709975"/>
                      <a:pt x="807392" y="789248"/>
                    </a:cubicBezTo>
                    <a:cubicBezTo>
                      <a:pt x="811329" y="798544"/>
                      <a:pt x="825427" y="793191"/>
                      <a:pt x="822061" y="783615"/>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6" name="Google Shape;476;p27"/>
              <p:cNvSpPr/>
              <p:nvPr/>
            </p:nvSpPr>
            <p:spPr>
              <a:xfrm>
                <a:off x="7456383" y="1741894"/>
                <a:ext cx="61646" cy="145450"/>
              </a:xfrm>
              <a:custGeom>
                <a:rect b="b" l="l" r="r" t="t"/>
                <a:pathLst>
                  <a:path extrusionOk="0" h="193933" w="82194">
                    <a:moveTo>
                      <a:pt x="86427" y="186095"/>
                    </a:moveTo>
                    <a:cubicBezTo>
                      <a:pt x="79315" y="172309"/>
                      <a:pt x="69028" y="159914"/>
                      <a:pt x="60899" y="146624"/>
                    </a:cubicBezTo>
                    <a:cubicBezTo>
                      <a:pt x="52263" y="132400"/>
                      <a:pt x="44898" y="117401"/>
                      <a:pt x="38992" y="101818"/>
                    </a:cubicBezTo>
                    <a:cubicBezTo>
                      <a:pt x="27245" y="70652"/>
                      <a:pt x="23054" y="38890"/>
                      <a:pt x="18418" y="6124"/>
                    </a:cubicBezTo>
                    <a:cubicBezTo>
                      <a:pt x="17593" y="-125"/>
                      <a:pt x="8512" y="-607"/>
                      <a:pt x="7306" y="5768"/>
                    </a:cubicBezTo>
                    <a:cubicBezTo>
                      <a:pt x="1083" y="39391"/>
                      <a:pt x="8068" y="75866"/>
                      <a:pt x="19624" y="107641"/>
                    </a:cubicBezTo>
                    <a:cubicBezTo>
                      <a:pt x="25467" y="123541"/>
                      <a:pt x="32769" y="138966"/>
                      <a:pt x="41532" y="153450"/>
                    </a:cubicBezTo>
                    <a:cubicBezTo>
                      <a:pt x="50232" y="167788"/>
                      <a:pt x="61471" y="184565"/>
                      <a:pt x="75568" y="193995"/>
                    </a:cubicBezTo>
                    <a:cubicBezTo>
                      <a:pt x="80649" y="197373"/>
                      <a:pt x="89856" y="192845"/>
                      <a:pt x="86427" y="186095"/>
                    </a:cubicBezTo>
                    <a:close/>
                  </a:path>
                </a:pathLst>
              </a:custGeom>
              <a:solidFill>
                <a:srgbClr val="4C193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7" name="Google Shape;477;p27"/>
              <p:cNvSpPr/>
              <p:nvPr/>
            </p:nvSpPr>
            <p:spPr>
              <a:xfrm>
                <a:off x="6621737" y="1620403"/>
                <a:ext cx="668417" cy="952810"/>
              </a:xfrm>
              <a:custGeom>
                <a:rect b="b" l="l" r="r" t="t"/>
                <a:pathLst>
                  <a:path extrusionOk="0" h="1270413" w="891223">
                    <a:moveTo>
                      <a:pt x="895848" y="1394"/>
                    </a:moveTo>
                    <a:lnTo>
                      <a:pt x="891657" y="445221"/>
                    </a:lnTo>
                    <a:lnTo>
                      <a:pt x="889816" y="635404"/>
                    </a:lnTo>
                    <a:lnTo>
                      <a:pt x="662549" y="1107876"/>
                    </a:lnTo>
                    <a:cubicBezTo>
                      <a:pt x="213985" y="1496617"/>
                      <a:pt x="4625" y="1071967"/>
                      <a:pt x="4625" y="1071967"/>
                    </a:cubicBezTo>
                    <a:lnTo>
                      <a:pt x="112257" y="790871"/>
                    </a:lnTo>
                    <a:lnTo>
                      <a:pt x="123370" y="649844"/>
                    </a:lnTo>
                    <a:lnTo>
                      <a:pt x="166105" y="109033"/>
                    </a:lnTo>
                    <a:lnTo>
                      <a:pt x="895848" y="1394"/>
                    </a:ln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8" name="Google Shape;478;p27"/>
              <p:cNvSpPr/>
              <p:nvPr/>
            </p:nvSpPr>
            <p:spPr>
              <a:xfrm>
                <a:off x="6710796" y="1620404"/>
                <a:ext cx="579359" cy="565481"/>
              </a:xfrm>
              <a:custGeom>
                <a:rect b="b" l="l" r="r" t="t"/>
                <a:pathLst>
                  <a:path extrusionOk="0" h="753975" w="772478">
                    <a:moveTo>
                      <a:pt x="777133" y="1265"/>
                    </a:moveTo>
                    <a:lnTo>
                      <a:pt x="772942" y="445093"/>
                    </a:lnTo>
                    <a:cubicBezTo>
                      <a:pt x="639719" y="571197"/>
                      <a:pt x="422231" y="747258"/>
                      <a:pt x="238843" y="754916"/>
                    </a:cubicBezTo>
                    <a:cubicBezTo>
                      <a:pt x="123464" y="759729"/>
                      <a:pt x="50629" y="710402"/>
                      <a:pt x="4655" y="649715"/>
                    </a:cubicBezTo>
                    <a:lnTo>
                      <a:pt x="47390" y="108904"/>
                    </a:lnTo>
                    <a:lnTo>
                      <a:pt x="777133" y="1265"/>
                    </a:ln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9" name="Google Shape;479;p27"/>
              <p:cNvSpPr/>
              <p:nvPr/>
            </p:nvSpPr>
            <p:spPr>
              <a:xfrm>
                <a:off x="6482937" y="871285"/>
                <a:ext cx="1008476" cy="1162205"/>
              </a:xfrm>
              <a:custGeom>
                <a:rect b="b" l="l" r="r" t="t"/>
                <a:pathLst>
                  <a:path extrusionOk="0" h="1549606" w="1344635">
                    <a:moveTo>
                      <a:pt x="297345" y="966"/>
                    </a:moveTo>
                    <a:cubicBezTo>
                      <a:pt x="297345" y="966"/>
                      <a:pt x="387071" y="183382"/>
                      <a:pt x="509690" y="222257"/>
                    </a:cubicBezTo>
                    <a:cubicBezTo>
                      <a:pt x="632308" y="261138"/>
                      <a:pt x="769850" y="198337"/>
                      <a:pt x="832651" y="225254"/>
                    </a:cubicBezTo>
                    <a:cubicBezTo>
                      <a:pt x="895453" y="252166"/>
                      <a:pt x="919393" y="440570"/>
                      <a:pt x="994131" y="515335"/>
                    </a:cubicBezTo>
                    <a:cubicBezTo>
                      <a:pt x="1068935" y="590094"/>
                      <a:pt x="1116750" y="631959"/>
                      <a:pt x="1116750" y="631959"/>
                    </a:cubicBezTo>
                    <a:cubicBezTo>
                      <a:pt x="1116750" y="631959"/>
                      <a:pt x="1203492" y="497390"/>
                      <a:pt x="1314172" y="587103"/>
                    </a:cubicBezTo>
                    <a:cubicBezTo>
                      <a:pt x="1424789" y="676816"/>
                      <a:pt x="1251370" y="942970"/>
                      <a:pt x="1107797" y="925031"/>
                    </a:cubicBezTo>
                    <a:cubicBezTo>
                      <a:pt x="1107797" y="925031"/>
                      <a:pt x="1068935" y="1218103"/>
                      <a:pt x="988163" y="1292868"/>
                    </a:cubicBezTo>
                    <a:cubicBezTo>
                      <a:pt x="907454" y="1367627"/>
                      <a:pt x="608369" y="1562013"/>
                      <a:pt x="482766" y="1550043"/>
                    </a:cubicBezTo>
                    <a:cubicBezTo>
                      <a:pt x="357163" y="1538086"/>
                      <a:pt x="176378" y="1341268"/>
                      <a:pt x="150851" y="1274923"/>
                    </a:cubicBezTo>
                    <a:cubicBezTo>
                      <a:pt x="46140" y="1002781"/>
                      <a:pt x="25248" y="772517"/>
                      <a:pt x="7278" y="566173"/>
                    </a:cubicBezTo>
                    <a:cubicBezTo>
                      <a:pt x="-10630" y="359824"/>
                      <a:pt x="67094" y="195346"/>
                      <a:pt x="111989" y="135535"/>
                    </a:cubicBezTo>
                    <a:cubicBezTo>
                      <a:pt x="156820" y="75724"/>
                      <a:pt x="297345" y="966"/>
                      <a:pt x="297345" y="966"/>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0" name="Google Shape;480;p27"/>
              <p:cNvSpPr/>
              <p:nvPr/>
            </p:nvSpPr>
            <p:spPr>
              <a:xfrm>
                <a:off x="6594210" y="1858162"/>
                <a:ext cx="2091147" cy="3285341"/>
              </a:xfrm>
              <a:custGeom>
                <a:rect b="b" l="l" r="r" t="t"/>
                <a:pathLst>
                  <a:path extrusionOk="0" h="4380455" w="2788196">
                    <a:moveTo>
                      <a:pt x="1728471" y="2388749"/>
                    </a:moveTo>
                    <a:cubicBezTo>
                      <a:pt x="1728471" y="2388749"/>
                      <a:pt x="1955738" y="2729661"/>
                      <a:pt x="1961643" y="2789485"/>
                    </a:cubicBezTo>
                    <a:cubicBezTo>
                      <a:pt x="1967676" y="2849302"/>
                      <a:pt x="1644714" y="3076581"/>
                      <a:pt x="1644714" y="3076581"/>
                    </a:cubicBezTo>
                    <a:cubicBezTo>
                      <a:pt x="1632714" y="2921038"/>
                      <a:pt x="1728471" y="2388749"/>
                      <a:pt x="1728471" y="2388749"/>
                    </a:cubicBezTo>
                    <a:close/>
                    <a:moveTo>
                      <a:pt x="1866393" y="4382784"/>
                    </a:moveTo>
                    <a:cubicBezTo>
                      <a:pt x="1807974" y="4154691"/>
                      <a:pt x="1758380" y="3973716"/>
                      <a:pt x="1758380" y="3973716"/>
                    </a:cubicBezTo>
                    <a:cubicBezTo>
                      <a:pt x="1758380" y="3973716"/>
                      <a:pt x="2781112" y="3238043"/>
                      <a:pt x="2793050" y="3016764"/>
                    </a:cubicBezTo>
                    <a:cubicBezTo>
                      <a:pt x="2805052" y="2795479"/>
                      <a:pt x="2338453" y="1467636"/>
                      <a:pt x="2003553" y="893519"/>
                    </a:cubicBezTo>
                    <a:cubicBezTo>
                      <a:pt x="1744092" y="448669"/>
                      <a:pt x="1348170" y="308989"/>
                      <a:pt x="1183006" y="268583"/>
                    </a:cubicBezTo>
                    <a:cubicBezTo>
                      <a:pt x="1161035" y="263218"/>
                      <a:pt x="1143191" y="259592"/>
                      <a:pt x="1130238" y="257223"/>
                    </a:cubicBezTo>
                    <a:cubicBezTo>
                      <a:pt x="1124459" y="256195"/>
                      <a:pt x="1119633" y="255407"/>
                      <a:pt x="1115887" y="254855"/>
                    </a:cubicBezTo>
                    <a:lnTo>
                      <a:pt x="1115823" y="254855"/>
                    </a:lnTo>
                    <a:cubicBezTo>
                      <a:pt x="1109664" y="253909"/>
                      <a:pt x="1106425" y="253515"/>
                      <a:pt x="1106425" y="253515"/>
                    </a:cubicBezTo>
                    <a:cubicBezTo>
                      <a:pt x="1105282" y="248384"/>
                      <a:pt x="1103821" y="243336"/>
                      <a:pt x="1102170" y="238205"/>
                    </a:cubicBezTo>
                    <a:cubicBezTo>
                      <a:pt x="1065087" y="117853"/>
                      <a:pt x="933006" y="2328"/>
                      <a:pt x="933006" y="2328"/>
                    </a:cubicBezTo>
                    <a:lnTo>
                      <a:pt x="926974" y="319326"/>
                    </a:lnTo>
                    <a:cubicBezTo>
                      <a:pt x="926974" y="319326"/>
                      <a:pt x="705676" y="582439"/>
                      <a:pt x="574040" y="833702"/>
                    </a:cubicBezTo>
                    <a:cubicBezTo>
                      <a:pt x="474218" y="1024291"/>
                      <a:pt x="233236" y="1727904"/>
                      <a:pt x="109728" y="2419444"/>
                    </a:cubicBezTo>
                    <a:lnTo>
                      <a:pt x="109728" y="2419521"/>
                    </a:lnTo>
                    <a:cubicBezTo>
                      <a:pt x="106616" y="2436177"/>
                      <a:pt x="103823" y="2452827"/>
                      <a:pt x="100965" y="2469476"/>
                    </a:cubicBezTo>
                    <a:cubicBezTo>
                      <a:pt x="66294" y="2672448"/>
                      <a:pt x="42418" y="2873209"/>
                      <a:pt x="35750" y="3058592"/>
                    </a:cubicBezTo>
                    <a:cubicBezTo>
                      <a:pt x="21844" y="3445732"/>
                      <a:pt x="11811" y="3952126"/>
                      <a:pt x="5080" y="4382784"/>
                    </a:cubicBezTo>
                    <a:lnTo>
                      <a:pt x="1866393" y="4382784"/>
                    </a:ln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1" name="Google Shape;481;p27"/>
              <p:cNvSpPr/>
              <p:nvPr/>
            </p:nvSpPr>
            <p:spPr>
              <a:xfrm>
                <a:off x="5664512" y="2010681"/>
                <a:ext cx="1046951" cy="3132822"/>
              </a:xfrm>
              <a:custGeom>
                <a:rect b="b" l="l" r="r" t="t"/>
                <a:pathLst>
                  <a:path extrusionOk="0" h="4177096" w="1395934">
                    <a:moveTo>
                      <a:pt x="449008" y="3447390"/>
                    </a:moveTo>
                    <a:lnTo>
                      <a:pt x="410337" y="4179475"/>
                    </a:lnTo>
                    <a:lnTo>
                      <a:pt x="826262" y="4179475"/>
                    </a:lnTo>
                    <a:cubicBezTo>
                      <a:pt x="848424" y="3584099"/>
                      <a:pt x="888493" y="2810459"/>
                      <a:pt x="957390" y="2305074"/>
                    </a:cubicBezTo>
                    <a:cubicBezTo>
                      <a:pt x="959930" y="2286526"/>
                      <a:pt x="962533" y="2267991"/>
                      <a:pt x="965200" y="2249284"/>
                    </a:cubicBezTo>
                    <a:cubicBezTo>
                      <a:pt x="969581" y="2218746"/>
                      <a:pt x="974154" y="2188044"/>
                      <a:pt x="978853" y="2157183"/>
                    </a:cubicBezTo>
                    <a:cubicBezTo>
                      <a:pt x="1114553" y="1269700"/>
                      <a:pt x="1388047" y="277486"/>
                      <a:pt x="1388047" y="277486"/>
                    </a:cubicBezTo>
                    <a:lnTo>
                      <a:pt x="1400049" y="2378"/>
                    </a:lnTo>
                    <a:cubicBezTo>
                      <a:pt x="1325309" y="7751"/>
                      <a:pt x="1169607" y="222635"/>
                      <a:pt x="1136968" y="268799"/>
                    </a:cubicBezTo>
                    <a:cubicBezTo>
                      <a:pt x="1132968" y="274406"/>
                      <a:pt x="1130872" y="277486"/>
                      <a:pt x="1130872" y="277486"/>
                    </a:cubicBezTo>
                    <a:cubicBezTo>
                      <a:pt x="1130872" y="277486"/>
                      <a:pt x="1124078" y="279925"/>
                      <a:pt x="1111695" y="284820"/>
                    </a:cubicBezTo>
                    <a:cubicBezTo>
                      <a:pt x="1087374" y="294529"/>
                      <a:pt x="1041782" y="314100"/>
                      <a:pt x="984694" y="344479"/>
                    </a:cubicBezTo>
                    <a:cubicBezTo>
                      <a:pt x="957072" y="359084"/>
                      <a:pt x="926782" y="376286"/>
                      <a:pt x="894843" y="396174"/>
                    </a:cubicBezTo>
                    <a:cubicBezTo>
                      <a:pt x="767398" y="475562"/>
                      <a:pt x="614934" y="597095"/>
                      <a:pt x="508825" y="767948"/>
                    </a:cubicBezTo>
                    <a:cubicBezTo>
                      <a:pt x="293560" y="1114861"/>
                      <a:pt x="-113157" y="2322994"/>
                      <a:pt x="36385" y="2939008"/>
                    </a:cubicBezTo>
                    <a:cubicBezTo>
                      <a:pt x="185928" y="3555111"/>
                      <a:pt x="449008" y="3447390"/>
                      <a:pt x="449008" y="344739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2" name="Google Shape;482;p27"/>
              <p:cNvSpPr/>
              <p:nvPr/>
            </p:nvSpPr>
            <p:spPr>
              <a:xfrm>
                <a:off x="7332845" y="1372766"/>
                <a:ext cx="98226" cy="120352"/>
              </a:xfrm>
              <a:custGeom>
                <a:rect b="b" l="l" r="r" t="t"/>
                <a:pathLst>
                  <a:path extrusionOk="0" h="160470" w="130968">
                    <a:moveTo>
                      <a:pt x="96452" y="43424"/>
                    </a:moveTo>
                    <a:cubicBezTo>
                      <a:pt x="108517" y="32743"/>
                      <a:pt x="121852" y="23282"/>
                      <a:pt x="133536" y="12233"/>
                    </a:cubicBezTo>
                    <a:cubicBezTo>
                      <a:pt x="138743" y="7324"/>
                      <a:pt x="134616" y="-683"/>
                      <a:pt x="127504" y="1247"/>
                    </a:cubicBezTo>
                    <a:cubicBezTo>
                      <a:pt x="111311" y="5635"/>
                      <a:pt x="95563" y="16195"/>
                      <a:pt x="82736" y="26787"/>
                    </a:cubicBezTo>
                    <a:cubicBezTo>
                      <a:pt x="69655" y="37652"/>
                      <a:pt x="57717" y="50295"/>
                      <a:pt x="47176" y="63662"/>
                    </a:cubicBezTo>
                    <a:cubicBezTo>
                      <a:pt x="36635" y="77066"/>
                      <a:pt x="27491" y="91608"/>
                      <a:pt x="19808" y="106854"/>
                    </a:cubicBezTo>
                    <a:cubicBezTo>
                      <a:pt x="16124" y="114252"/>
                      <a:pt x="12949" y="121910"/>
                      <a:pt x="10283" y="129765"/>
                    </a:cubicBezTo>
                    <a:cubicBezTo>
                      <a:pt x="7743" y="137341"/>
                      <a:pt x="3678" y="147602"/>
                      <a:pt x="5266" y="155641"/>
                    </a:cubicBezTo>
                    <a:cubicBezTo>
                      <a:pt x="6346" y="161458"/>
                      <a:pt x="12822" y="163382"/>
                      <a:pt x="16886" y="159108"/>
                    </a:cubicBezTo>
                    <a:cubicBezTo>
                      <a:pt x="22157" y="153673"/>
                      <a:pt x="24760" y="144396"/>
                      <a:pt x="27872" y="137576"/>
                    </a:cubicBezTo>
                    <a:cubicBezTo>
                      <a:pt x="30984" y="130743"/>
                      <a:pt x="34349" y="124006"/>
                      <a:pt x="37842" y="117351"/>
                    </a:cubicBezTo>
                    <a:cubicBezTo>
                      <a:pt x="39683" y="113858"/>
                      <a:pt x="41588" y="110417"/>
                      <a:pt x="43557" y="107026"/>
                    </a:cubicBezTo>
                    <a:cubicBezTo>
                      <a:pt x="45144" y="106632"/>
                      <a:pt x="46668" y="105921"/>
                      <a:pt x="48446" y="104987"/>
                    </a:cubicBezTo>
                    <a:cubicBezTo>
                      <a:pt x="51748" y="103267"/>
                      <a:pt x="54923" y="101451"/>
                      <a:pt x="58161" y="99723"/>
                    </a:cubicBezTo>
                    <a:cubicBezTo>
                      <a:pt x="65210" y="96008"/>
                      <a:pt x="72259" y="92452"/>
                      <a:pt x="79561" y="89385"/>
                    </a:cubicBezTo>
                    <a:cubicBezTo>
                      <a:pt x="86673" y="86414"/>
                      <a:pt x="93975" y="83874"/>
                      <a:pt x="101278" y="81410"/>
                    </a:cubicBezTo>
                    <a:cubicBezTo>
                      <a:pt x="108644" y="78927"/>
                      <a:pt x="116709" y="77651"/>
                      <a:pt x="123821" y="74552"/>
                    </a:cubicBezTo>
                    <a:cubicBezTo>
                      <a:pt x="129599" y="72031"/>
                      <a:pt x="129218" y="62874"/>
                      <a:pt x="122487" y="61884"/>
                    </a:cubicBezTo>
                    <a:cubicBezTo>
                      <a:pt x="114867" y="60766"/>
                      <a:pt x="106739" y="62328"/>
                      <a:pt x="99246" y="63846"/>
                    </a:cubicBezTo>
                    <a:cubicBezTo>
                      <a:pt x="91372" y="65440"/>
                      <a:pt x="83625" y="67706"/>
                      <a:pt x="76196" y="70761"/>
                    </a:cubicBezTo>
                    <a:cubicBezTo>
                      <a:pt x="72576" y="72259"/>
                      <a:pt x="68957" y="73879"/>
                      <a:pt x="65464" y="75644"/>
                    </a:cubicBezTo>
                    <a:cubicBezTo>
                      <a:pt x="74862" y="64005"/>
                      <a:pt x="85212" y="53330"/>
                      <a:pt x="96452" y="43424"/>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3" name="Google Shape;483;p27"/>
              <p:cNvSpPr/>
              <p:nvPr/>
            </p:nvSpPr>
            <p:spPr>
              <a:xfrm>
                <a:off x="6818112" y="4452417"/>
                <a:ext cx="965438" cy="487655"/>
              </a:xfrm>
              <a:custGeom>
                <a:rect b="b" l="l" r="r" t="t"/>
                <a:pathLst>
                  <a:path extrusionOk="0" h="650207" w="1287250">
                    <a:moveTo>
                      <a:pt x="889388" y="3123"/>
                    </a:moveTo>
                    <a:cubicBezTo>
                      <a:pt x="889388" y="3123"/>
                      <a:pt x="508578" y="168597"/>
                      <a:pt x="468700" y="202487"/>
                    </a:cubicBezTo>
                    <a:cubicBezTo>
                      <a:pt x="428822" y="236384"/>
                      <a:pt x="28137" y="581290"/>
                      <a:pt x="6165" y="621168"/>
                    </a:cubicBezTo>
                    <a:cubicBezTo>
                      <a:pt x="-15742" y="661047"/>
                      <a:pt x="241433" y="700925"/>
                      <a:pt x="442792" y="495565"/>
                    </a:cubicBezTo>
                    <a:cubicBezTo>
                      <a:pt x="442792" y="495565"/>
                      <a:pt x="987051" y="533412"/>
                      <a:pt x="1292105" y="485596"/>
                    </a:cubicBezTo>
                    <a:lnTo>
                      <a:pt x="889388" y="3123"/>
                    </a:ln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4" name="Google Shape;484;p27"/>
              <p:cNvSpPr/>
              <p:nvPr/>
            </p:nvSpPr>
            <p:spPr>
              <a:xfrm>
                <a:off x="4957528" y="2710445"/>
                <a:ext cx="1538622" cy="1682159"/>
              </a:xfrm>
              <a:custGeom>
                <a:rect b="b" l="l" r="r" t="t"/>
                <a:pathLst>
                  <a:path extrusionOk="0" h="2242878" w="2051496">
                    <a:moveTo>
                      <a:pt x="3808" y="2361"/>
                    </a:moveTo>
                    <a:lnTo>
                      <a:pt x="470343" y="211702"/>
                    </a:lnTo>
                    <a:lnTo>
                      <a:pt x="2055305" y="2245240"/>
                    </a:lnTo>
                    <a:lnTo>
                      <a:pt x="1600708" y="2131607"/>
                    </a:lnTo>
                    <a:lnTo>
                      <a:pt x="3808" y="2361"/>
                    </a:ln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5" name="Google Shape;485;p27"/>
              <p:cNvSpPr/>
              <p:nvPr/>
            </p:nvSpPr>
            <p:spPr>
              <a:xfrm>
                <a:off x="6017722" y="2748082"/>
                <a:ext cx="142096" cy="1092870"/>
              </a:xfrm>
              <a:custGeom>
                <a:rect b="b" l="l" r="r" t="t"/>
                <a:pathLst>
                  <a:path extrusionOk="0" h="1457160" w="189462">
                    <a:moveTo>
                      <a:pt x="183546" y="5317"/>
                    </a:moveTo>
                    <a:cubicBezTo>
                      <a:pt x="108235" y="181574"/>
                      <a:pt x="61499" y="371242"/>
                      <a:pt x="33306" y="560466"/>
                    </a:cubicBezTo>
                    <a:cubicBezTo>
                      <a:pt x="5175" y="749372"/>
                      <a:pt x="-3842" y="941923"/>
                      <a:pt x="11398" y="1132411"/>
                    </a:cubicBezTo>
                    <a:cubicBezTo>
                      <a:pt x="19970" y="1240500"/>
                      <a:pt x="33051" y="1348222"/>
                      <a:pt x="55531" y="1454388"/>
                    </a:cubicBezTo>
                    <a:cubicBezTo>
                      <a:pt x="57055" y="1461570"/>
                      <a:pt x="68357" y="1460757"/>
                      <a:pt x="67151" y="1453251"/>
                    </a:cubicBezTo>
                    <a:cubicBezTo>
                      <a:pt x="51720" y="1359398"/>
                      <a:pt x="39465" y="1265120"/>
                      <a:pt x="32734" y="1170225"/>
                    </a:cubicBezTo>
                    <a:cubicBezTo>
                      <a:pt x="26003" y="1075388"/>
                      <a:pt x="25177" y="979890"/>
                      <a:pt x="27781" y="884875"/>
                    </a:cubicBezTo>
                    <a:cubicBezTo>
                      <a:pt x="32988" y="694438"/>
                      <a:pt x="58959" y="504840"/>
                      <a:pt x="103092" y="319572"/>
                    </a:cubicBezTo>
                    <a:cubicBezTo>
                      <a:pt x="128111" y="214682"/>
                      <a:pt x="159480" y="111965"/>
                      <a:pt x="193198" y="9603"/>
                    </a:cubicBezTo>
                    <a:cubicBezTo>
                      <a:pt x="195294" y="3291"/>
                      <a:pt x="186277" y="-1053"/>
                      <a:pt x="183546" y="5317"/>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6" name="Google Shape;486;p27"/>
              <p:cNvSpPr/>
              <p:nvPr/>
            </p:nvSpPr>
            <p:spPr>
              <a:xfrm>
                <a:off x="6250684" y="2208078"/>
                <a:ext cx="280891" cy="1487781"/>
              </a:xfrm>
              <a:custGeom>
                <a:rect b="b" l="l" r="r" t="t"/>
                <a:pathLst>
                  <a:path extrusionOk="0" h="1983708" w="374521">
                    <a:moveTo>
                      <a:pt x="41533" y="803586"/>
                    </a:moveTo>
                    <a:cubicBezTo>
                      <a:pt x="28325" y="828764"/>
                      <a:pt x="23817" y="855987"/>
                      <a:pt x="26293" y="884238"/>
                    </a:cubicBezTo>
                    <a:cubicBezTo>
                      <a:pt x="28770" y="914146"/>
                      <a:pt x="37406" y="942950"/>
                      <a:pt x="45534" y="971677"/>
                    </a:cubicBezTo>
                    <a:cubicBezTo>
                      <a:pt x="53662" y="1000322"/>
                      <a:pt x="61472" y="1029126"/>
                      <a:pt x="68966" y="1057936"/>
                    </a:cubicBezTo>
                    <a:cubicBezTo>
                      <a:pt x="98874" y="1172909"/>
                      <a:pt x="124020" y="1289076"/>
                      <a:pt x="144086" y="1406113"/>
                    </a:cubicBezTo>
                    <a:cubicBezTo>
                      <a:pt x="171899" y="1567498"/>
                      <a:pt x="189869" y="1730217"/>
                      <a:pt x="197426" y="1893571"/>
                    </a:cubicBezTo>
                    <a:cubicBezTo>
                      <a:pt x="192727" y="1924432"/>
                      <a:pt x="188155" y="1955134"/>
                      <a:pt x="183773" y="1985672"/>
                    </a:cubicBezTo>
                    <a:cubicBezTo>
                      <a:pt x="180027" y="1895000"/>
                      <a:pt x="173550" y="1804322"/>
                      <a:pt x="164596" y="1714120"/>
                    </a:cubicBezTo>
                    <a:cubicBezTo>
                      <a:pt x="140403" y="1471055"/>
                      <a:pt x="95890" y="1230211"/>
                      <a:pt x="30167" y="994963"/>
                    </a:cubicBezTo>
                    <a:cubicBezTo>
                      <a:pt x="14863" y="940346"/>
                      <a:pt x="-6155" y="881552"/>
                      <a:pt x="10165" y="824649"/>
                    </a:cubicBezTo>
                    <a:cubicBezTo>
                      <a:pt x="24960" y="773202"/>
                      <a:pt x="66044" y="734136"/>
                      <a:pt x="102176" y="696811"/>
                    </a:cubicBezTo>
                    <a:cubicBezTo>
                      <a:pt x="177614" y="618839"/>
                      <a:pt x="258068" y="546081"/>
                      <a:pt x="342524" y="478053"/>
                    </a:cubicBezTo>
                    <a:cubicBezTo>
                      <a:pt x="265244" y="467087"/>
                      <a:pt x="188028" y="456038"/>
                      <a:pt x="110812" y="444754"/>
                    </a:cubicBezTo>
                    <a:cubicBezTo>
                      <a:pt x="103446" y="443649"/>
                      <a:pt x="99954" y="435839"/>
                      <a:pt x="102493" y="429368"/>
                    </a:cubicBezTo>
                    <a:cubicBezTo>
                      <a:pt x="115638" y="395275"/>
                      <a:pt x="129735" y="361575"/>
                      <a:pt x="144975" y="328428"/>
                    </a:cubicBezTo>
                    <a:cubicBezTo>
                      <a:pt x="171455" y="270586"/>
                      <a:pt x="201172" y="214242"/>
                      <a:pt x="234129" y="159867"/>
                    </a:cubicBezTo>
                    <a:cubicBezTo>
                      <a:pt x="250321" y="133191"/>
                      <a:pt x="267149" y="106991"/>
                      <a:pt x="284739" y="81267"/>
                    </a:cubicBezTo>
                    <a:cubicBezTo>
                      <a:pt x="298899" y="60509"/>
                      <a:pt x="314583" y="40862"/>
                      <a:pt x="330268" y="21208"/>
                    </a:cubicBezTo>
                    <a:cubicBezTo>
                      <a:pt x="334586" y="15767"/>
                      <a:pt x="338967" y="10401"/>
                      <a:pt x="343286" y="4952"/>
                    </a:cubicBezTo>
                    <a:cubicBezTo>
                      <a:pt x="346968" y="292"/>
                      <a:pt x="352620" y="1638"/>
                      <a:pt x="355541" y="5187"/>
                    </a:cubicBezTo>
                    <a:cubicBezTo>
                      <a:pt x="357573" y="7715"/>
                      <a:pt x="358208" y="11423"/>
                      <a:pt x="355668" y="14820"/>
                    </a:cubicBezTo>
                    <a:cubicBezTo>
                      <a:pt x="331729" y="47332"/>
                      <a:pt x="309821" y="81343"/>
                      <a:pt x="287787" y="115119"/>
                    </a:cubicBezTo>
                    <a:cubicBezTo>
                      <a:pt x="265625" y="149129"/>
                      <a:pt x="244543" y="183934"/>
                      <a:pt x="224731" y="219367"/>
                    </a:cubicBezTo>
                    <a:cubicBezTo>
                      <a:pt x="187838" y="285654"/>
                      <a:pt x="155516" y="354317"/>
                      <a:pt x="127893" y="424948"/>
                    </a:cubicBezTo>
                    <a:cubicBezTo>
                      <a:pt x="208666" y="436626"/>
                      <a:pt x="289374" y="448539"/>
                      <a:pt x="370019" y="460457"/>
                    </a:cubicBezTo>
                    <a:cubicBezTo>
                      <a:pt x="379354" y="461873"/>
                      <a:pt x="381703" y="474110"/>
                      <a:pt x="374718" y="479634"/>
                    </a:cubicBezTo>
                    <a:cubicBezTo>
                      <a:pt x="273181" y="558946"/>
                      <a:pt x="177487" y="646303"/>
                      <a:pt x="89729" y="740613"/>
                    </a:cubicBezTo>
                    <a:cubicBezTo>
                      <a:pt x="71823" y="759866"/>
                      <a:pt x="53916" y="780072"/>
                      <a:pt x="41533" y="803586"/>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7" name="Google Shape;487;p27"/>
              <p:cNvSpPr/>
              <p:nvPr/>
            </p:nvSpPr>
            <p:spPr>
              <a:xfrm>
                <a:off x="6666124" y="2033079"/>
                <a:ext cx="778268" cy="1675445"/>
              </a:xfrm>
              <a:custGeom>
                <a:rect b="b" l="l" r="r" t="t"/>
                <a:pathLst>
                  <a:path extrusionOk="0" h="2233926" w="1037691">
                    <a:moveTo>
                      <a:pt x="1018787" y="713542"/>
                    </a:moveTo>
                    <a:cubicBezTo>
                      <a:pt x="1018215" y="718120"/>
                      <a:pt x="1013644" y="722699"/>
                      <a:pt x="1009008" y="722781"/>
                    </a:cubicBezTo>
                    <a:cubicBezTo>
                      <a:pt x="847020" y="725619"/>
                      <a:pt x="685158" y="728147"/>
                      <a:pt x="523296" y="730751"/>
                    </a:cubicBezTo>
                    <a:cubicBezTo>
                      <a:pt x="657091" y="858830"/>
                      <a:pt x="790886" y="987068"/>
                      <a:pt x="924934" y="1114913"/>
                    </a:cubicBezTo>
                    <a:cubicBezTo>
                      <a:pt x="929062" y="1118856"/>
                      <a:pt x="931348" y="1126432"/>
                      <a:pt x="926776" y="1131093"/>
                    </a:cubicBezTo>
                    <a:cubicBezTo>
                      <a:pt x="831272" y="1226661"/>
                      <a:pt x="738053" y="1324355"/>
                      <a:pt x="647439" y="1424501"/>
                    </a:cubicBezTo>
                    <a:cubicBezTo>
                      <a:pt x="486847" y="1601984"/>
                      <a:pt x="334574" y="1786966"/>
                      <a:pt x="190620" y="1978177"/>
                    </a:cubicBezTo>
                    <a:cubicBezTo>
                      <a:pt x="126929" y="2062854"/>
                      <a:pt x="64889" y="2148719"/>
                      <a:pt x="4691" y="2235835"/>
                    </a:cubicBezTo>
                    <a:cubicBezTo>
                      <a:pt x="7549" y="2219185"/>
                      <a:pt x="10343" y="2202536"/>
                      <a:pt x="13454" y="2185880"/>
                    </a:cubicBezTo>
                    <a:lnTo>
                      <a:pt x="13454" y="2185803"/>
                    </a:lnTo>
                    <a:cubicBezTo>
                      <a:pt x="141471" y="2001298"/>
                      <a:pt x="277107" y="1822240"/>
                      <a:pt x="420871" y="1649647"/>
                    </a:cubicBezTo>
                    <a:cubicBezTo>
                      <a:pt x="572827" y="1467192"/>
                      <a:pt x="733101" y="1291602"/>
                      <a:pt x="901312" y="1124146"/>
                    </a:cubicBezTo>
                    <a:cubicBezTo>
                      <a:pt x="764089" y="992117"/>
                      <a:pt x="626484" y="860487"/>
                      <a:pt x="488943" y="728700"/>
                    </a:cubicBezTo>
                    <a:cubicBezTo>
                      <a:pt x="482529" y="722622"/>
                      <a:pt x="484117" y="708963"/>
                      <a:pt x="494848" y="708811"/>
                    </a:cubicBezTo>
                    <a:cubicBezTo>
                      <a:pt x="662615" y="706125"/>
                      <a:pt x="830383" y="703287"/>
                      <a:pt x="998086" y="700918"/>
                    </a:cubicBezTo>
                    <a:cubicBezTo>
                      <a:pt x="1004373" y="652703"/>
                      <a:pt x="1009579" y="604246"/>
                      <a:pt x="1013390" y="555795"/>
                    </a:cubicBezTo>
                    <a:cubicBezTo>
                      <a:pt x="1027551" y="373734"/>
                      <a:pt x="1022661" y="190251"/>
                      <a:pt x="1004944" y="8666"/>
                    </a:cubicBezTo>
                    <a:cubicBezTo>
                      <a:pt x="1004817" y="7009"/>
                      <a:pt x="1005198" y="5592"/>
                      <a:pt x="1005897" y="4564"/>
                    </a:cubicBezTo>
                    <a:cubicBezTo>
                      <a:pt x="1008754" y="379"/>
                      <a:pt x="1016628" y="1008"/>
                      <a:pt x="1017581" y="7402"/>
                    </a:cubicBezTo>
                    <a:cubicBezTo>
                      <a:pt x="1018279" y="11981"/>
                      <a:pt x="1018915" y="16635"/>
                      <a:pt x="1019549" y="21214"/>
                    </a:cubicBezTo>
                    <a:lnTo>
                      <a:pt x="1019613" y="21214"/>
                    </a:lnTo>
                    <a:cubicBezTo>
                      <a:pt x="1026344" y="68642"/>
                      <a:pt x="1031868" y="116229"/>
                      <a:pt x="1035424" y="164051"/>
                    </a:cubicBezTo>
                    <a:cubicBezTo>
                      <a:pt x="1048886" y="347134"/>
                      <a:pt x="1042536" y="531564"/>
                      <a:pt x="1018787" y="713542"/>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8" name="Google Shape;488;p27"/>
              <p:cNvSpPr/>
              <p:nvPr/>
            </p:nvSpPr>
            <p:spPr>
              <a:xfrm>
                <a:off x="7721654" y="3103942"/>
                <a:ext cx="156607" cy="546381"/>
              </a:xfrm>
              <a:custGeom>
                <a:rect b="b" l="l" r="r" t="t"/>
                <a:pathLst>
                  <a:path extrusionOk="0" h="728508" w="208809">
                    <a:moveTo>
                      <a:pt x="213636" y="723168"/>
                    </a:moveTo>
                    <a:cubicBezTo>
                      <a:pt x="183346" y="631360"/>
                      <a:pt x="147659" y="541438"/>
                      <a:pt x="119211" y="448994"/>
                    </a:cubicBezTo>
                    <a:cubicBezTo>
                      <a:pt x="90700" y="356341"/>
                      <a:pt x="67395" y="262323"/>
                      <a:pt x="48091" y="167353"/>
                    </a:cubicBezTo>
                    <a:cubicBezTo>
                      <a:pt x="42757" y="141368"/>
                      <a:pt x="37740" y="115346"/>
                      <a:pt x="32851" y="89292"/>
                    </a:cubicBezTo>
                    <a:cubicBezTo>
                      <a:pt x="27771" y="61993"/>
                      <a:pt x="21294" y="34860"/>
                      <a:pt x="17166" y="7421"/>
                    </a:cubicBezTo>
                    <a:cubicBezTo>
                      <a:pt x="16024" y="-154"/>
                      <a:pt x="4403" y="887"/>
                      <a:pt x="5228" y="8583"/>
                    </a:cubicBezTo>
                    <a:cubicBezTo>
                      <a:pt x="8023" y="33037"/>
                      <a:pt x="9356" y="57580"/>
                      <a:pt x="12467" y="82027"/>
                    </a:cubicBezTo>
                    <a:cubicBezTo>
                      <a:pt x="15515" y="106405"/>
                      <a:pt x="19389" y="130751"/>
                      <a:pt x="23643" y="154957"/>
                    </a:cubicBezTo>
                    <a:cubicBezTo>
                      <a:pt x="31899" y="202043"/>
                      <a:pt x="41931" y="248791"/>
                      <a:pt x="52980" y="295292"/>
                    </a:cubicBezTo>
                    <a:cubicBezTo>
                      <a:pt x="75523" y="389926"/>
                      <a:pt x="103526" y="483252"/>
                      <a:pt x="136356" y="574819"/>
                    </a:cubicBezTo>
                    <a:cubicBezTo>
                      <a:pt x="155088" y="626979"/>
                      <a:pt x="176615" y="678414"/>
                      <a:pt x="202777" y="727328"/>
                    </a:cubicBezTo>
                    <a:cubicBezTo>
                      <a:pt x="206206" y="733747"/>
                      <a:pt x="215985" y="730452"/>
                      <a:pt x="213636" y="723168"/>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9" name="Google Shape;489;p27"/>
              <p:cNvSpPr/>
              <p:nvPr/>
            </p:nvSpPr>
            <p:spPr>
              <a:xfrm>
                <a:off x="7475407" y="4156615"/>
                <a:ext cx="337604" cy="288360"/>
              </a:xfrm>
              <a:custGeom>
                <a:rect b="b" l="l" r="r" t="t"/>
                <a:pathLst>
                  <a:path extrusionOk="0" h="384480" w="450138">
                    <a:moveTo>
                      <a:pt x="444516" y="3994"/>
                    </a:moveTo>
                    <a:cubicBezTo>
                      <a:pt x="380000" y="41758"/>
                      <a:pt x="321643" y="91078"/>
                      <a:pt x="264049" y="138386"/>
                    </a:cubicBezTo>
                    <a:cubicBezTo>
                      <a:pt x="206010" y="186011"/>
                      <a:pt x="149558" y="235439"/>
                      <a:pt x="94694" y="286633"/>
                    </a:cubicBezTo>
                    <a:cubicBezTo>
                      <a:pt x="79772" y="300533"/>
                      <a:pt x="64913" y="314529"/>
                      <a:pt x="50498" y="328956"/>
                    </a:cubicBezTo>
                    <a:cubicBezTo>
                      <a:pt x="34940" y="344520"/>
                      <a:pt x="21034" y="361150"/>
                      <a:pt x="6429" y="377457"/>
                    </a:cubicBezTo>
                    <a:cubicBezTo>
                      <a:pt x="1984" y="382429"/>
                      <a:pt x="9540" y="390544"/>
                      <a:pt x="14684" y="386011"/>
                    </a:cubicBezTo>
                    <a:cubicBezTo>
                      <a:pt x="28717" y="373603"/>
                      <a:pt x="43513" y="362008"/>
                      <a:pt x="57356" y="349250"/>
                    </a:cubicBezTo>
                    <a:cubicBezTo>
                      <a:pt x="70818" y="336874"/>
                      <a:pt x="84153" y="324371"/>
                      <a:pt x="97488" y="311919"/>
                    </a:cubicBezTo>
                    <a:cubicBezTo>
                      <a:pt x="124729" y="286576"/>
                      <a:pt x="152288" y="261576"/>
                      <a:pt x="180228" y="237021"/>
                    </a:cubicBezTo>
                    <a:cubicBezTo>
                      <a:pt x="236172" y="187897"/>
                      <a:pt x="293513" y="140399"/>
                      <a:pt x="352251" y="94742"/>
                    </a:cubicBezTo>
                    <a:cubicBezTo>
                      <a:pt x="386032" y="68542"/>
                      <a:pt x="420513" y="43218"/>
                      <a:pt x="452580" y="14961"/>
                    </a:cubicBezTo>
                    <a:cubicBezTo>
                      <a:pt x="459248" y="9119"/>
                      <a:pt x="452073" y="-432"/>
                      <a:pt x="444516" y="3994"/>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0" name="Google Shape;490;p27"/>
              <p:cNvSpPr/>
              <p:nvPr/>
            </p:nvSpPr>
            <p:spPr>
              <a:xfrm>
                <a:off x="8063582" y="3764309"/>
                <a:ext cx="252437" cy="188346"/>
              </a:xfrm>
              <a:custGeom>
                <a:rect b="b" l="l" r="r" t="t"/>
                <a:pathLst>
                  <a:path extrusionOk="0" h="251128" w="336583">
                    <a:moveTo>
                      <a:pt x="332094" y="3273"/>
                    </a:moveTo>
                    <a:cubicBezTo>
                      <a:pt x="301805" y="15922"/>
                      <a:pt x="273992" y="37379"/>
                      <a:pt x="247131" y="55927"/>
                    </a:cubicBezTo>
                    <a:cubicBezTo>
                      <a:pt x="218747" y="75485"/>
                      <a:pt x="190617" y="95399"/>
                      <a:pt x="162867" y="115795"/>
                    </a:cubicBezTo>
                    <a:cubicBezTo>
                      <a:pt x="135689" y="135823"/>
                      <a:pt x="108638" y="156225"/>
                      <a:pt x="82158" y="177193"/>
                    </a:cubicBezTo>
                    <a:cubicBezTo>
                      <a:pt x="56123" y="197767"/>
                      <a:pt x="27294" y="218493"/>
                      <a:pt x="6530" y="244649"/>
                    </a:cubicBezTo>
                    <a:cubicBezTo>
                      <a:pt x="3355" y="248605"/>
                      <a:pt x="7673" y="255711"/>
                      <a:pt x="12753" y="253152"/>
                    </a:cubicBezTo>
                    <a:cubicBezTo>
                      <a:pt x="41963" y="238286"/>
                      <a:pt x="67743" y="215852"/>
                      <a:pt x="93715" y="196103"/>
                    </a:cubicBezTo>
                    <a:cubicBezTo>
                      <a:pt x="120703" y="175644"/>
                      <a:pt x="147690" y="155323"/>
                      <a:pt x="174995" y="135359"/>
                    </a:cubicBezTo>
                    <a:cubicBezTo>
                      <a:pt x="202300" y="115408"/>
                      <a:pt x="229732" y="95653"/>
                      <a:pt x="257482" y="76336"/>
                    </a:cubicBezTo>
                    <a:cubicBezTo>
                      <a:pt x="270880" y="67046"/>
                      <a:pt x="284279" y="57806"/>
                      <a:pt x="297614" y="48478"/>
                    </a:cubicBezTo>
                    <a:cubicBezTo>
                      <a:pt x="311774" y="38534"/>
                      <a:pt x="326887" y="28692"/>
                      <a:pt x="339397" y="16665"/>
                    </a:cubicBezTo>
                    <a:cubicBezTo>
                      <a:pt x="345176" y="11140"/>
                      <a:pt x="340857" y="-397"/>
                      <a:pt x="332094" y="3273"/>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1" name="Google Shape;491;p27"/>
              <p:cNvSpPr/>
              <p:nvPr/>
            </p:nvSpPr>
            <p:spPr>
              <a:xfrm>
                <a:off x="7781888" y="4808562"/>
                <a:ext cx="141652" cy="334941"/>
              </a:xfrm>
              <a:custGeom>
                <a:rect b="b" l="l" r="r" t="t"/>
                <a:pathLst>
                  <a:path extrusionOk="0" h="446588" w="188870">
                    <a:moveTo>
                      <a:pt x="71762" y="51181"/>
                    </a:moveTo>
                    <a:cubicBezTo>
                      <a:pt x="87891" y="59817"/>
                      <a:pt x="104147" y="68262"/>
                      <a:pt x="120340" y="76708"/>
                    </a:cubicBezTo>
                    <a:cubicBezTo>
                      <a:pt x="127452" y="201104"/>
                      <a:pt x="134627" y="325501"/>
                      <a:pt x="141739" y="449898"/>
                    </a:cubicBezTo>
                    <a:lnTo>
                      <a:pt x="162822" y="449898"/>
                    </a:lnTo>
                    <a:cubicBezTo>
                      <a:pt x="157107" y="350012"/>
                      <a:pt x="151391" y="250127"/>
                      <a:pt x="145613" y="150241"/>
                    </a:cubicBezTo>
                    <a:cubicBezTo>
                      <a:pt x="144407" y="129286"/>
                      <a:pt x="143200" y="108331"/>
                      <a:pt x="141994" y="87376"/>
                    </a:cubicBezTo>
                    <a:cubicBezTo>
                      <a:pt x="144787" y="87693"/>
                      <a:pt x="147772" y="86931"/>
                      <a:pt x="149868" y="85344"/>
                    </a:cubicBezTo>
                    <a:cubicBezTo>
                      <a:pt x="164346" y="74358"/>
                      <a:pt x="180411" y="62928"/>
                      <a:pt x="192476" y="49276"/>
                    </a:cubicBezTo>
                    <a:cubicBezTo>
                      <a:pt x="197175" y="44005"/>
                      <a:pt x="190761" y="35306"/>
                      <a:pt x="184284" y="38100"/>
                    </a:cubicBezTo>
                    <a:cubicBezTo>
                      <a:pt x="169616" y="44513"/>
                      <a:pt x="155709" y="54419"/>
                      <a:pt x="142374" y="63817"/>
                    </a:cubicBezTo>
                    <a:cubicBezTo>
                      <a:pt x="122118" y="53657"/>
                      <a:pt x="101798" y="43561"/>
                      <a:pt x="81414" y="33655"/>
                    </a:cubicBezTo>
                    <a:cubicBezTo>
                      <a:pt x="59380" y="22860"/>
                      <a:pt x="37028" y="11557"/>
                      <a:pt x="13787" y="3619"/>
                    </a:cubicBezTo>
                    <a:cubicBezTo>
                      <a:pt x="7818" y="1651"/>
                      <a:pt x="1721" y="9525"/>
                      <a:pt x="7627" y="13716"/>
                    </a:cubicBezTo>
                    <a:cubicBezTo>
                      <a:pt x="27757" y="28003"/>
                      <a:pt x="50046" y="39497"/>
                      <a:pt x="71762" y="51181"/>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2" name="Google Shape;492;p27"/>
              <p:cNvSpPr/>
              <p:nvPr/>
            </p:nvSpPr>
            <p:spPr>
              <a:xfrm>
                <a:off x="7065413" y="4881936"/>
                <a:ext cx="20101" cy="261567"/>
              </a:xfrm>
              <a:custGeom>
                <a:rect b="b" l="l" r="r" t="t"/>
                <a:pathLst>
                  <a:path extrusionOk="0" h="348756" w="26802">
                    <a:moveTo>
                      <a:pt x="27374" y="352090"/>
                    </a:moveTo>
                    <a:cubicBezTo>
                      <a:pt x="29660" y="262872"/>
                      <a:pt x="31629" y="173655"/>
                      <a:pt x="31501" y="84437"/>
                    </a:cubicBezTo>
                    <a:cubicBezTo>
                      <a:pt x="31438" y="59545"/>
                      <a:pt x="31374" y="34780"/>
                      <a:pt x="30676" y="9951"/>
                    </a:cubicBezTo>
                    <a:cubicBezTo>
                      <a:pt x="30422" y="1506"/>
                      <a:pt x="16388" y="934"/>
                      <a:pt x="15817" y="9444"/>
                    </a:cubicBezTo>
                    <a:cubicBezTo>
                      <a:pt x="8260" y="114155"/>
                      <a:pt x="7625" y="219502"/>
                      <a:pt x="5276" y="324404"/>
                    </a:cubicBezTo>
                    <a:cubicBezTo>
                      <a:pt x="5085" y="333611"/>
                      <a:pt x="4895" y="342883"/>
                      <a:pt x="4705" y="352090"/>
                    </a:cubicBezTo>
                    <a:lnTo>
                      <a:pt x="27374" y="352090"/>
                    </a:ln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3" name="Google Shape;493;p27"/>
              <p:cNvSpPr/>
              <p:nvPr/>
            </p:nvSpPr>
            <p:spPr>
              <a:xfrm>
                <a:off x="5835229" y="4274480"/>
                <a:ext cx="294589" cy="334415"/>
              </a:xfrm>
              <a:custGeom>
                <a:rect b="b" l="l" r="r" t="t"/>
                <a:pathLst>
                  <a:path extrusionOk="0" h="445887" w="392785">
                    <a:moveTo>
                      <a:pt x="4016" y="34856"/>
                    </a:moveTo>
                    <a:cubicBezTo>
                      <a:pt x="4016" y="34856"/>
                      <a:pt x="-2016" y="397701"/>
                      <a:pt x="137557" y="445555"/>
                    </a:cubicBezTo>
                    <a:cubicBezTo>
                      <a:pt x="277130" y="493402"/>
                      <a:pt x="396764" y="2953"/>
                      <a:pt x="396764" y="2953"/>
                    </a:cubicBezTo>
                    <a:lnTo>
                      <a:pt x="4016" y="34856"/>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4" name="Google Shape;494;p27"/>
              <p:cNvSpPr/>
              <p:nvPr/>
            </p:nvSpPr>
            <p:spPr>
              <a:xfrm>
                <a:off x="5763192" y="3553572"/>
                <a:ext cx="628308" cy="766444"/>
              </a:xfrm>
              <a:custGeom>
                <a:rect b="b" l="l" r="r" t="t"/>
                <a:pathLst>
                  <a:path extrusionOk="0" h="1021925" w="837744">
                    <a:moveTo>
                      <a:pt x="88126" y="547153"/>
                    </a:moveTo>
                    <a:lnTo>
                      <a:pt x="100128" y="995731"/>
                    </a:lnTo>
                    <a:cubicBezTo>
                      <a:pt x="100128" y="995731"/>
                      <a:pt x="349302" y="1095413"/>
                      <a:pt x="626416" y="923957"/>
                    </a:cubicBezTo>
                    <a:cubicBezTo>
                      <a:pt x="718619" y="866921"/>
                      <a:pt x="839776" y="646836"/>
                      <a:pt x="841745" y="596995"/>
                    </a:cubicBezTo>
                    <a:cubicBezTo>
                      <a:pt x="843713" y="547153"/>
                      <a:pt x="771959" y="527221"/>
                      <a:pt x="771959" y="527221"/>
                    </a:cubicBezTo>
                    <a:cubicBezTo>
                      <a:pt x="771959" y="527221"/>
                      <a:pt x="775959" y="437502"/>
                      <a:pt x="704204" y="393636"/>
                    </a:cubicBezTo>
                    <a:cubicBezTo>
                      <a:pt x="694235" y="387661"/>
                      <a:pt x="674296" y="315886"/>
                      <a:pt x="586538" y="309904"/>
                    </a:cubicBezTo>
                    <a:cubicBezTo>
                      <a:pt x="586538" y="309904"/>
                      <a:pt x="538722" y="226173"/>
                      <a:pt x="492876" y="228168"/>
                    </a:cubicBezTo>
                    <a:cubicBezTo>
                      <a:pt x="446965" y="230155"/>
                      <a:pt x="289485" y="377691"/>
                      <a:pt x="269546" y="383673"/>
                    </a:cubicBezTo>
                    <a:cubicBezTo>
                      <a:pt x="249607" y="389654"/>
                      <a:pt x="74157" y="-9088"/>
                      <a:pt x="18340" y="2882"/>
                    </a:cubicBezTo>
                    <a:cubicBezTo>
                      <a:pt x="-37477" y="14839"/>
                      <a:pt x="88126" y="459435"/>
                      <a:pt x="88126" y="547153"/>
                    </a:cubicBezTo>
                    <a:close/>
                  </a:path>
                </a:pathLst>
              </a:custGeom>
              <a:solidFill>
                <a:srgbClr val="F6938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5" name="Google Shape;495;p27"/>
              <p:cNvSpPr/>
              <p:nvPr/>
            </p:nvSpPr>
            <p:spPr>
              <a:xfrm>
                <a:off x="6088244" y="3780983"/>
                <a:ext cx="110917" cy="138317"/>
              </a:xfrm>
              <a:custGeom>
                <a:rect b="b" l="l" r="r" t="t"/>
                <a:pathLst>
                  <a:path extrusionOk="0" h="184422" w="147889">
                    <a:moveTo>
                      <a:pt x="141496" y="3928"/>
                    </a:moveTo>
                    <a:cubicBezTo>
                      <a:pt x="113619" y="27873"/>
                      <a:pt x="91966" y="59077"/>
                      <a:pt x="69233" y="87779"/>
                    </a:cubicBezTo>
                    <a:cubicBezTo>
                      <a:pt x="57993" y="102016"/>
                      <a:pt x="46690" y="116272"/>
                      <a:pt x="35641" y="130661"/>
                    </a:cubicBezTo>
                    <a:cubicBezTo>
                      <a:pt x="24339" y="145317"/>
                      <a:pt x="12274" y="160785"/>
                      <a:pt x="4653" y="177759"/>
                    </a:cubicBezTo>
                    <a:cubicBezTo>
                      <a:pt x="1987" y="183620"/>
                      <a:pt x="9288" y="189716"/>
                      <a:pt x="14496" y="185677"/>
                    </a:cubicBezTo>
                    <a:cubicBezTo>
                      <a:pt x="28720" y="174622"/>
                      <a:pt x="40658" y="159871"/>
                      <a:pt x="51898" y="145895"/>
                    </a:cubicBezTo>
                    <a:cubicBezTo>
                      <a:pt x="63645" y="131302"/>
                      <a:pt x="75265" y="116570"/>
                      <a:pt x="86759" y="101826"/>
                    </a:cubicBezTo>
                    <a:cubicBezTo>
                      <a:pt x="109365" y="72977"/>
                      <a:pt x="134638" y="44567"/>
                      <a:pt x="151339" y="11846"/>
                    </a:cubicBezTo>
                    <a:cubicBezTo>
                      <a:pt x="154260" y="6175"/>
                      <a:pt x="146449" y="-321"/>
                      <a:pt x="141496" y="3928"/>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6" name="Google Shape;496;p27"/>
              <p:cNvSpPr/>
              <p:nvPr/>
            </p:nvSpPr>
            <p:spPr>
              <a:xfrm>
                <a:off x="6182864" y="3840820"/>
                <a:ext cx="102231" cy="141364"/>
              </a:xfrm>
              <a:custGeom>
                <a:rect b="b" l="l" r="r" t="t"/>
                <a:pathLst>
                  <a:path extrusionOk="0" h="188486" w="136308">
                    <a:moveTo>
                      <a:pt x="130331" y="4507"/>
                    </a:moveTo>
                    <a:cubicBezTo>
                      <a:pt x="118710" y="18859"/>
                      <a:pt x="106074" y="32124"/>
                      <a:pt x="94898" y="46919"/>
                    </a:cubicBezTo>
                    <a:cubicBezTo>
                      <a:pt x="83785" y="61639"/>
                      <a:pt x="73053" y="76669"/>
                      <a:pt x="62449" y="91718"/>
                    </a:cubicBezTo>
                    <a:cubicBezTo>
                      <a:pt x="51781" y="106787"/>
                      <a:pt x="41176" y="121926"/>
                      <a:pt x="30572" y="137039"/>
                    </a:cubicBezTo>
                    <a:cubicBezTo>
                      <a:pt x="20602" y="151231"/>
                      <a:pt x="9300" y="165810"/>
                      <a:pt x="4410" y="182670"/>
                    </a:cubicBezTo>
                    <a:cubicBezTo>
                      <a:pt x="2505" y="189153"/>
                      <a:pt x="11332" y="193312"/>
                      <a:pt x="16094" y="189820"/>
                    </a:cubicBezTo>
                    <a:cubicBezTo>
                      <a:pt x="30445" y="179310"/>
                      <a:pt x="40288" y="162820"/>
                      <a:pt x="50321" y="148430"/>
                    </a:cubicBezTo>
                    <a:cubicBezTo>
                      <a:pt x="60862" y="133279"/>
                      <a:pt x="71466" y="118141"/>
                      <a:pt x="81944" y="102945"/>
                    </a:cubicBezTo>
                    <a:cubicBezTo>
                      <a:pt x="92485" y="87731"/>
                      <a:pt x="102835" y="72453"/>
                      <a:pt x="112868" y="56901"/>
                    </a:cubicBezTo>
                    <a:cubicBezTo>
                      <a:pt x="122647" y="41731"/>
                      <a:pt x="130521" y="25678"/>
                      <a:pt x="139728" y="10242"/>
                    </a:cubicBezTo>
                    <a:cubicBezTo>
                      <a:pt x="143031" y="4736"/>
                      <a:pt x="134204" y="-249"/>
                      <a:pt x="130331" y="4507"/>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7" name="Google Shape;497;p27"/>
              <p:cNvSpPr/>
              <p:nvPr/>
            </p:nvSpPr>
            <p:spPr>
              <a:xfrm>
                <a:off x="6253060" y="3946517"/>
                <a:ext cx="85990" cy="124106"/>
              </a:xfrm>
              <a:custGeom>
                <a:rect b="b" l="l" r="r" t="t"/>
                <a:pathLst>
                  <a:path extrusionOk="0" h="165474" w="114653">
                    <a:moveTo>
                      <a:pt x="105803" y="5081"/>
                    </a:moveTo>
                    <a:cubicBezTo>
                      <a:pt x="94626" y="16092"/>
                      <a:pt x="85800" y="29847"/>
                      <a:pt x="76973" y="42750"/>
                    </a:cubicBezTo>
                    <a:cubicBezTo>
                      <a:pt x="68592" y="54999"/>
                      <a:pt x="60273" y="67286"/>
                      <a:pt x="51955" y="79624"/>
                    </a:cubicBezTo>
                    <a:cubicBezTo>
                      <a:pt x="43699" y="91975"/>
                      <a:pt x="35381" y="104313"/>
                      <a:pt x="27317" y="116803"/>
                    </a:cubicBezTo>
                    <a:cubicBezTo>
                      <a:pt x="19188" y="129446"/>
                      <a:pt x="8965" y="143289"/>
                      <a:pt x="4520" y="157768"/>
                    </a:cubicBezTo>
                    <a:cubicBezTo>
                      <a:pt x="2615" y="163908"/>
                      <a:pt x="9219" y="171572"/>
                      <a:pt x="15315" y="166473"/>
                    </a:cubicBezTo>
                    <a:cubicBezTo>
                      <a:pt x="26936" y="156809"/>
                      <a:pt x="35698" y="142680"/>
                      <a:pt x="44208" y="130304"/>
                    </a:cubicBezTo>
                    <a:cubicBezTo>
                      <a:pt x="52844" y="117629"/>
                      <a:pt x="61289" y="104783"/>
                      <a:pt x="69735" y="91969"/>
                    </a:cubicBezTo>
                    <a:cubicBezTo>
                      <a:pt x="78244" y="79129"/>
                      <a:pt x="86562" y="66226"/>
                      <a:pt x="94944" y="53310"/>
                    </a:cubicBezTo>
                    <a:cubicBezTo>
                      <a:pt x="103262" y="40362"/>
                      <a:pt x="112470" y="27021"/>
                      <a:pt x="118185" y="12644"/>
                    </a:cubicBezTo>
                    <a:cubicBezTo>
                      <a:pt x="121487" y="4497"/>
                      <a:pt x="111518" y="-608"/>
                      <a:pt x="105803" y="5081"/>
                    </a:cubicBezTo>
                    <a:close/>
                  </a:path>
                </a:pathLst>
              </a:custGeom>
              <a:solidFill>
                <a:srgbClr val="E2583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8" name="Google Shape;498;p27"/>
              <p:cNvSpPr/>
              <p:nvPr/>
            </p:nvSpPr>
            <p:spPr>
              <a:xfrm>
                <a:off x="7215963" y="3074498"/>
                <a:ext cx="307537" cy="642402"/>
              </a:xfrm>
              <a:custGeom>
                <a:rect b="b" l="l" r="r" t="t"/>
                <a:pathLst>
                  <a:path extrusionOk="0" h="856536" w="410049">
                    <a:moveTo>
                      <a:pt x="410782" y="845086"/>
                    </a:moveTo>
                    <a:cubicBezTo>
                      <a:pt x="383604" y="834506"/>
                      <a:pt x="357124" y="824067"/>
                      <a:pt x="331343" y="810243"/>
                    </a:cubicBezTo>
                    <a:cubicBezTo>
                      <a:pt x="305372" y="796292"/>
                      <a:pt x="280988" y="779947"/>
                      <a:pt x="257874" y="761583"/>
                    </a:cubicBezTo>
                    <a:cubicBezTo>
                      <a:pt x="212091" y="725109"/>
                      <a:pt x="172974" y="680741"/>
                      <a:pt x="140843" y="631846"/>
                    </a:cubicBezTo>
                    <a:cubicBezTo>
                      <a:pt x="66739" y="518994"/>
                      <a:pt x="35624" y="384971"/>
                      <a:pt x="28892" y="251449"/>
                    </a:cubicBezTo>
                    <a:cubicBezTo>
                      <a:pt x="26861" y="210441"/>
                      <a:pt x="27305" y="169420"/>
                      <a:pt x="28575" y="128392"/>
                    </a:cubicBezTo>
                    <a:cubicBezTo>
                      <a:pt x="29147" y="108130"/>
                      <a:pt x="30036" y="87854"/>
                      <a:pt x="31052" y="67604"/>
                    </a:cubicBezTo>
                    <a:cubicBezTo>
                      <a:pt x="32005" y="47347"/>
                      <a:pt x="34354" y="26488"/>
                      <a:pt x="32449" y="6288"/>
                    </a:cubicBezTo>
                    <a:cubicBezTo>
                      <a:pt x="32067" y="2066"/>
                      <a:pt x="25337" y="478"/>
                      <a:pt x="23876" y="4898"/>
                    </a:cubicBezTo>
                    <a:cubicBezTo>
                      <a:pt x="18034" y="22284"/>
                      <a:pt x="15812" y="41074"/>
                      <a:pt x="13526" y="59247"/>
                    </a:cubicBezTo>
                    <a:cubicBezTo>
                      <a:pt x="11176" y="77814"/>
                      <a:pt x="9207" y="96376"/>
                      <a:pt x="7874" y="115045"/>
                    </a:cubicBezTo>
                    <a:cubicBezTo>
                      <a:pt x="5207" y="152148"/>
                      <a:pt x="4381" y="189378"/>
                      <a:pt x="5207" y="226570"/>
                    </a:cubicBezTo>
                    <a:cubicBezTo>
                      <a:pt x="6985" y="301417"/>
                      <a:pt x="16066" y="376011"/>
                      <a:pt x="35369" y="448439"/>
                    </a:cubicBezTo>
                    <a:cubicBezTo>
                      <a:pt x="67628" y="569851"/>
                      <a:pt x="132207" y="683859"/>
                      <a:pt x="228283" y="766085"/>
                    </a:cubicBezTo>
                    <a:cubicBezTo>
                      <a:pt x="278448" y="809037"/>
                      <a:pt x="340932" y="846597"/>
                      <a:pt x="406718" y="858675"/>
                    </a:cubicBezTo>
                    <a:cubicBezTo>
                      <a:pt x="414592" y="860122"/>
                      <a:pt x="418466" y="848064"/>
                      <a:pt x="410782" y="84508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9" name="Google Shape;499;p27"/>
              <p:cNvSpPr/>
              <p:nvPr/>
            </p:nvSpPr>
            <p:spPr>
              <a:xfrm>
                <a:off x="7478984" y="3675668"/>
                <a:ext cx="100745" cy="67215"/>
              </a:xfrm>
              <a:custGeom>
                <a:rect b="b" l="l" r="r" t="t"/>
                <a:pathLst>
                  <a:path extrusionOk="0" h="89620" w="134326">
                    <a:moveTo>
                      <a:pt x="138871" y="59234"/>
                    </a:moveTo>
                    <a:cubicBezTo>
                      <a:pt x="134617" y="83078"/>
                      <a:pt x="101279" y="97055"/>
                      <a:pt x="64449" y="90450"/>
                    </a:cubicBezTo>
                    <a:cubicBezTo>
                      <a:pt x="27555" y="83840"/>
                      <a:pt x="1203" y="59164"/>
                      <a:pt x="5457" y="35313"/>
                    </a:cubicBezTo>
                    <a:cubicBezTo>
                      <a:pt x="9712" y="11475"/>
                      <a:pt x="43049" y="-2501"/>
                      <a:pt x="79879" y="4103"/>
                    </a:cubicBezTo>
                    <a:cubicBezTo>
                      <a:pt x="116773" y="10713"/>
                      <a:pt x="143189" y="35396"/>
                      <a:pt x="138871" y="5923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0" name="Google Shape;500;p27"/>
              <p:cNvSpPr/>
              <p:nvPr/>
            </p:nvSpPr>
            <p:spPr>
              <a:xfrm>
                <a:off x="7330520" y="3103130"/>
                <a:ext cx="350737" cy="616159"/>
              </a:xfrm>
              <a:custGeom>
                <a:rect b="b" l="l" r="r" t="t"/>
                <a:pathLst>
                  <a:path extrusionOk="0" h="821545" w="467649">
                    <a:moveTo>
                      <a:pt x="9653" y="809897"/>
                    </a:moveTo>
                    <a:cubicBezTo>
                      <a:pt x="37657" y="801648"/>
                      <a:pt x="64899" y="793469"/>
                      <a:pt x="91759" y="781861"/>
                    </a:cubicBezTo>
                    <a:cubicBezTo>
                      <a:pt x="118810" y="770145"/>
                      <a:pt x="144527" y="755909"/>
                      <a:pt x="169039" y="739558"/>
                    </a:cubicBezTo>
                    <a:cubicBezTo>
                      <a:pt x="217743" y="707058"/>
                      <a:pt x="260478" y="666139"/>
                      <a:pt x="296547" y="620114"/>
                    </a:cubicBezTo>
                    <a:cubicBezTo>
                      <a:pt x="379922" y="513897"/>
                      <a:pt x="422214" y="382967"/>
                      <a:pt x="440120" y="250480"/>
                    </a:cubicBezTo>
                    <a:cubicBezTo>
                      <a:pt x="445645" y="209789"/>
                      <a:pt x="448566" y="168876"/>
                      <a:pt x="450852" y="127887"/>
                    </a:cubicBezTo>
                    <a:cubicBezTo>
                      <a:pt x="451931" y="107656"/>
                      <a:pt x="452757" y="87374"/>
                      <a:pt x="453455" y="67111"/>
                    </a:cubicBezTo>
                    <a:cubicBezTo>
                      <a:pt x="454217" y="46848"/>
                      <a:pt x="453582" y="25855"/>
                      <a:pt x="457202" y="5891"/>
                    </a:cubicBezTo>
                    <a:cubicBezTo>
                      <a:pt x="457964" y="1719"/>
                      <a:pt x="464822" y="703"/>
                      <a:pt x="465902" y="5230"/>
                    </a:cubicBezTo>
                    <a:cubicBezTo>
                      <a:pt x="470219" y="23049"/>
                      <a:pt x="470854" y="41953"/>
                      <a:pt x="471616" y="60253"/>
                    </a:cubicBezTo>
                    <a:cubicBezTo>
                      <a:pt x="472378" y="78954"/>
                      <a:pt x="472823" y="97623"/>
                      <a:pt x="472569" y="116330"/>
                    </a:cubicBezTo>
                    <a:cubicBezTo>
                      <a:pt x="472125" y="153528"/>
                      <a:pt x="469775" y="190695"/>
                      <a:pt x="465775" y="227677"/>
                    </a:cubicBezTo>
                    <a:cubicBezTo>
                      <a:pt x="457774" y="302119"/>
                      <a:pt x="442406" y="375683"/>
                      <a:pt x="417133" y="446232"/>
                    </a:cubicBezTo>
                    <a:cubicBezTo>
                      <a:pt x="374715" y="564494"/>
                      <a:pt x="300865" y="672679"/>
                      <a:pt x="198185" y="746530"/>
                    </a:cubicBezTo>
                    <a:cubicBezTo>
                      <a:pt x="144527" y="785106"/>
                      <a:pt x="79123" y="817282"/>
                      <a:pt x="12575" y="823778"/>
                    </a:cubicBezTo>
                    <a:cubicBezTo>
                      <a:pt x="4637" y="824559"/>
                      <a:pt x="1779" y="812221"/>
                      <a:pt x="9653" y="80989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1" name="Google Shape;501;p27"/>
              <p:cNvSpPr/>
              <p:nvPr/>
            </p:nvSpPr>
            <p:spPr>
              <a:xfrm>
                <a:off x="7274151" y="3677646"/>
                <a:ext cx="101396" cy="66197"/>
              </a:xfrm>
              <a:custGeom>
                <a:rect b="b" l="l" r="r" t="t"/>
                <a:pathLst>
                  <a:path extrusionOk="0" h="88263" w="135195">
                    <a:moveTo>
                      <a:pt x="4999" y="52907"/>
                    </a:moveTo>
                    <a:cubicBezTo>
                      <a:pt x="7222" y="77025"/>
                      <a:pt x="39290" y="93757"/>
                      <a:pt x="76564" y="90271"/>
                    </a:cubicBezTo>
                    <a:cubicBezTo>
                      <a:pt x="113839" y="86785"/>
                      <a:pt x="142223" y="64414"/>
                      <a:pt x="139937" y="40290"/>
                    </a:cubicBezTo>
                    <a:cubicBezTo>
                      <a:pt x="137715" y="16173"/>
                      <a:pt x="105647" y="-559"/>
                      <a:pt x="68372" y="2927"/>
                    </a:cubicBezTo>
                    <a:cubicBezTo>
                      <a:pt x="31098" y="6413"/>
                      <a:pt x="2713" y="28790"/>
                      <a:pt x="4999" y="529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2" name="Google Shape;502;p27"/>
              <p:cNvSpPr/>
              <p:nvPr/>
            </p:nvSpPr>
            <p:spPr>
              <a:xfrm>
                <a:off x="7438079" y="2049334"/>
                <a:ext cx="89582" cy="401403"/>
              </a:xfrm>
              <a:custGeom>
                <a:rect b="b" l="l" r="r" t="t"/>
                <a:pathLst>
                  <a:path extrusionOk="0" h="535204" w="119443">
                    <a:moveTo>
                      <a:pt x="124419" y="535443"/>
                    </a:moveTo>
                    <a:lnTo>
                      <a:pt x="77048" y="536700"/>
                    </a:lnTo>
                    <a:cubicBezTo>
                      <a:pt x="76984" y="532045"/>
                      <a:pt x="76794" y="527391"/>
                      <a:pt x="76667" y="522813"/>
                    </a:cubicBezTo>
                    <a:cubicBezTo>
                      <a:pt x="69238" y="276356"/>
                      <a:pt x="34566" y="105268"/>
                      <a:pt x="4975" y="1496"/>
                    </a:cubicBezTo>
                    <a:cubicBezTo>
                      <a:pt x="17929" y="3865"/>
                      <a:pt x="35773" y="7490"/>
                      <a:pt x="57744" y="12856"/>
                    </a:cubicBezTo>
                    <a:cubicBezTo>
                      <a:pt x="86509" y="121448"/>
                      <a:pt x="117243" y="288745"/>
                      <a:pt x="124102" y="523289"/>
                    </a:cubicBezTo>
                    <a:cubicBezTo>
                      <a:pt x="124164" y="527315"/>
                      <a:pt x="124355" y="531340"/>
                      <a:pt x="124419" y="535443"/>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3" name="Google Shape;503;p27"/>
              <p:cNvSpPr/>
              <p:nvPr/>
            </p:nvSpPr>
            <p:spPr>
              <a:xfrm>
                <a:off x="7205096" y="2429910"/>
                <a:ext cx="492842" cy="757051"/>
              </a:xfrm>
              <a:custGeom>
                <a:rect b="b" l="l" r="r" t="t"/>
                <a:pathLst>
                  <a:path extrusionOk="0" h="1009402" w="657123">
                    <a:moveTo>
                      <a:pt x="656338" y="1011270"/>
                    </a:moveTo>
                    <a:lnTo>
                      <a:pt x="609031" y="1008540"/>
                    </a:lnTo>
                    <a:cubicBezTo>
                      <a:pt x="649734" y="301734"/>
                      <a:pt x="457520" y="96755"/>
                      <a:pt x="410022" y="57335"/>
                    </a:cubicBezTo>
                    <a:cubicBezTo>
                      <a:pt x="79249" y="262846"/>
                      <a:pt x="52516" y="985337"/>
                      <a:pt x="52262" y="992703"/>
                    </a:cubicBezTo>
                    <a:lnTo>
                      <a:pt x="4955" y="991211"/>
                    </a:lnTo>
                    <a:cubicBezTo>
                      <a:pt x="5907" y="959651"/>
                      <a:pt x="33466" y="215952"/>
                      <a:pt x="399735" y="8420"/>
                    </a:cubicBezTo>
                    <a:lnTo>
                      <a:pt x="411291" y="1867"/>
                    </a:lnTo>
                    <a:lnTo>
                      <a:pt x="422912" y="8325"/>
                    </a:lnTo>
                    <a:cubicBezTo>
                      <a:pt x="434406" y="14726"/>
                      <a:pt x="704471" y="174683"/>
                      <a:pt x="656338" y="1011270"/>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4" name="Google Shape;504;p27"/>
              <p:cNvSpPr/>
              <p:nvPr/>
            </p:nvSpPr>
            <p:spPr>
              <a:xfrm>
                <a:off x="6124103" y="2267256"/>
                <a:ext cx="275843" cy="763282"/>
              </a:xfrm>
              <a:custGeom>
                <a:rect b="b" l="l" r="r" t="t"/>
                <a:pathLst>
                  <a:path extrusionOk="0" h="1017709" w="367791">
                    <a:moveTo>
                      <a:pt x="371956" y="1761"/>
                    </a:moveTo>
                    <a:cubicBezTo>
                      <a:pt x="112876" y="366436"/>
                      <a:pt x="51979" y="1012599"/>
                      <a:pt x="51280" y="1019470"/>
                    </a:cubicBezTo>
                    <a:lnTo>
                      <a:pt x="4164" y="1015203"/>
                    </a:lnTo>
                    <a:cubicBezTo>
                      <a:pt x="6513" y="988685"/>
                      <a:pt x="59218" y="431701"/>
                      <a:pt x="282104" y="53457"/>
                    </a:cubicBezTo>
                    <a:cubicBezTo>
                      <a:pt x="314044" y="33568"/>
                      <a:pt x="344333" y="16366"/>
                      <a:pt x="371956" y="1761"/>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5" name="Google Shape;505;p27"/>
              <p:cNvSpPr/>
              <p:nvPr/>
            </p:nvSpPr>
            <p:spPr>
              <a:xfrm>
                <a:off x="6048914" y="2937830"/>
                <a:ext cx="203623" cy="245015"/>
              </a:xfrm>
              <a:custGeom>
                <a:rect b="b" l="l" r="r" t="t"/>
                <a:pathLst>
                  <a:path extrusionOk="0" h="326687" w="271497">
                    <a:moveTo>
                      <a:pt x="275030" y="175501"/>
                    </a:moveTo>
                    <a:cubicBezTo>
                      <a:pt x="268299" y="265537"/>
                      <a:pt x="202322" y="333996"/>
                      <a:pt x="127646" y="328402"/>
                    </a:cubicBezTo>
                    <a:cubicBezTo>
                      <a:pt x="52971" y="322814"/>
                      <a:pt x="-2084" y="245287"/>
                      <a:pt x="4647" y="155250"/>
                    </a:cubicBezTo>
                    <a:cubicBezTo>
                      <a:pt x="11378" y="65213"/>
                      <a:pt x="77418" y="-3239"/>
                      <a:pt x="152031" y="2355"/>
                    </a:cubicBezTo>
                    <a:cubicBezTo>
                      <a:pt x="226707" y="7943"/>
                      <a:pt x="281761" y="85464"/>
                      <a:pt x="275030" y="17550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6" name="Google Shape;506;p27"/>
              <p:cNvSpPr/>
              <p:nvPr/>
            </p:nvSpPr>
            <p:spPr>
              <a:xfrm>
                <a:off x="6083913" y="2989543"/>
                <a:ext cx="113004" cy="135987"/>
              </a:xfrm>
              <a:custGeom>
                <a:rect b="b" l="l" r="r" t="t"/>
                <a:pathLst>
                  <a:path extrusionOk="0" h="181316" w="150672">
                    <a:moveTo>
                      <a:pt x="154444" y="98312"/>
                    </a:moveTo>
                    <a:cubicBezTo>
                      <a:pt x="150698" y="148280"/>
                      <a:pt x="114058" y="186272"/>
                      <a:pt x="72656" y="183173"/>
                    </a:cubicBezTo>
                    <a:cubicBezTo>
                      <a:pt x="31191" y="180068"/>
                      <a:pt x="647" y="137040"/>
                      <a:pt x="4394" y="87072"/>
                    </a:cubicBezTo>
                    <a:cubicBezTo>
                      <a:pt x="8140" y="37098"/>
                      <a:pt x="44780" y="-895"/>
                      <a:pt x="86182" y="2211"/>
                    </a:cubicBezTo>
                    <a:cubicBezTo>
                      <a:pt x="127648" y="5310"/>
                      <a:pt x="158191" y="48343"/>
                      <a:pt x="154444" y="9831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7" name="Google Shape;507;p27"/>
              <p:cNvSpPr/>
              <p:nvPr/>
            </p:nvSpPr>
            <p:spPr>
              <a:xfrm>
                <a:off x="6715940" y="3892446"/>
                <a:ext cx="87487" cy="121115"/>
              </a:xfrm>
              <a:custGeom>
                <a:rect b="b" l="l" r="r" t="t"/>
                <a:pathLst>
                  <a:path extrusionOk="0" h="161487" w="116649">
                    <a:moveTo>
                      <a:pt x="121144" y="83369"/>
                    </a:moveTo>
                    <a:cubicBezTo>
                      <a:pt x="121144" y="127965"/>
                      <a:pt x="94982" y="164116"/>
                      <a:pt x="62787" y="164116"/>
                    </a:cubicBezTo>
                    <a:cubicBezTo>
                      <a:pt x="30593" y="164116"/>
                      <a:pt x="4495" y="127965"/>
                      <a:pt x="4495" y="83369"/>
                    </a:cubicBezTo>
                    <a:cubicBezTo>
                      <a:pt x="4495" y="38779"/>
                      <a:pt x="30593" y="2628"/>
                      <a:pt x="62787" y="2628"/>
                    </a:cubicBezTo>
                    <a:cubicBezTo>
                      <a:pt x="94982" y="2628"/>
                      <a:pt x="121144" y="38779"/>
                      <a:pt x="121144" y="83369"/>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8" name="Google Shape;508;p27"/>
              <p:cNvSpPr/>
              <p:nvPr/>
            </p:nvSpPr>
            <p:spPr>
              <a:xfrm>
                <a:off x="6675554" y="4679693"/>
                <a:ext cx="87488" cy="121100"/>
              </a:xfrm>
              <a:custGeom>
                <a:rect b="b" l="l" r="r" t="t"/>
                <a:pathLst>
                  <a:path extrusionOk="0" h="161467" w="116650">
                    <a:moveTo>
                      <a:pt x="121118" y="83899"/>
                    </a:moveTo>
                    <a:cubicBezTo>
                      <a:pt x="121118" y="128488"/>
                      <a:pt x="95019" y="164620"/>
                      <a:pt x="62825" y="164620"/>
                    </a:cubicBezTo>
                    <a:cubicBezTo>
                      <a:pt x="30567" y="164620"/>
                      <a:pt x="4468" y="128488"/>
                      <a:pt x="4468" y="83899"/>
                    </a:cubicBezTo>
                    <a:cubicBezTo>
                      <a:pt x="4468" y="39309"/>
                      <a:pt x="30567" y="3152"/>
                      <a:pt x="62825" y="3152"/>
                    </a:cubicBezTo>
                    <a:cubicBezTo>
                      <a:pt x="95019" y="3152"/>
                      <a:pt x="121118" y="39309"/>
                      <a:pt x="121118" y="83899"/>
                    </a:cubicBezTo>
                    <a:close/>
                  </a:path>
                </a:pathLst>
              </a:custGeom>
              <a:solidFill>
                <a:srgbClr val="D6B6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09" name="Google Shape;509;p27"/>
            <p:cNvSpPr/>
            <p:nvPr/>
          </p:nvSpPr>
          <p:spPr>
            <a:xfrm rot="10800000">
              <a:off x="5609251" y="1281827"/>
              <a:ext cx="265299" cy="265299"/>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0" name="Google Shape;510;p27"/>
            <p:cNvSpPr/>
            <p:nvPr/>
          </p:nvSpPr>
          <p:spPr>
            <a:xfrm rot="10800000">
              <a:off x="5959820" y="798570"/>
              <a:ext cx="406705" cy="40670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1" name="Google Shape;511;p27"/>
          <p:cNvSpPr txBox="1"/>
          <p:nvPr>
            <p:ph type="ctrTitle"/>
          </p:nvPr>
        </p:nvSpPr>
        <p:spPr>
          <a:xfrm>
            <a:off x="714705" y="1206250"/>
            <a:ext cx="6169800" cy="19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Multi-cohort study of the immune factors associated with </a:t>
            </a:r>
            <a:r>
              <a:rPr i="1" lang="en" sz="3600"/>
              <a:t>M. Tuberculosis</a:t>
            </a:r>
            <a:r>
              <a:rPr lang="en" sz="3600"/>
              <a:t> infection outcomes</a:t>
            </a:r>
            <a:endParaRPr sz="3600"/>
          </a:p>
        </p:txBody>
      </p:sp>
      <p:sp>
        <p:nvSpPr>
          <p:cNvPr id="512" name="Google Shape;512;p27"/>
          <p:cNvSpPr/>
          <p:nvPr/>
        </p:nvSpPr>
        <p:spPr>
          <a:xfrm rot="-2700000">
            <a:off x="527325" y="4254765"/>
            <a:ext cx="2228921" cy="2228921"/>
          </a:xfrm>
          <a:custGeom>
            <a:rect b="b" l="l" r="r" t="t"/>
            <a:pathLst>
              <a:path extrusionOk="0" h="459500" w="45950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13" name="Google Shape;513;p27"/>
          <p:cNvGrpSpPr/>
          <p:nvPr/>
        </p:nvGrpSpPr>
        <p:grpSpPr>
          <a:xfrm>
            <a:off x="276538" y="4265936"/>
            <a:ext cx="537900" cy="519860"/>
            <a:chOff x="276538" y="4265936"/>
            <a:chExt cx="537900" cy="519860"/>
          </a:xfrm>
        </p:grpSpPr>
        <p:sp>
          <p:nvSpPr>
            <p:cNvPr id="514" name="Google Shape;514;p27"/>
            <p:cNvSpPr/>
            <p:nvPr/>
          </p:nvSpPr>
          <p:spPr>
            <a:xfrm rot="10800000">
              <a:off x="620490" y="4591849"/>
              <a:ext cx="193947" cy="193947"/>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5" name="Google Shape;515;p27"/>
            <p:cNvSpPr/>
            <p:nvPr/>
          </p:nvSpPr>
          <p:spPr>
            <a:xfrm rot="10800000">
              <a:off x="276538" y="4265936"/>
              <a:ext cx="267245" cy="267245"/>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16" name="Google Shape;516;p27"/>
          <p:cNvSpPr txBox="1"/>
          <p:nvPr>
            <p:ph idx="1" type="subTitle"/>
          </p:nvPr>
        </p:nvSpPr>
        <p:spPr>
          <a:xfrm>
            <a:off x="714700" y="3141700"/>
            <a:ext cx="5173800" cy="78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Gaining a better understanding of the immune state of latent Mtb infection</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Published: 2018 Chowdhury et. al.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Alex Norman, Kewei Ye, Jordan Smiley, </a:t>
            </a:r>
            <a:r>
              <a:rPr lang="en" sz="1200"/>
              <a:t>Lexi Wittstadt, Selena Halabi, Lola, Loki, Rebel, Rogue, Anna, Ophelia, Bagel, Ruby, Milo, Clegg</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6"/>
          <p:cNvSpPr txBox="1"/>
          <p:nvPr>
            <p:ph type="ctrTitle"/>
          </p:nvPr>
        </p:nvSpPr>
        <p:spPr>
          <a:xfrm>
            <a:off x="1507350" y="1943400"/>
            <a:ext cx="6129300" cy="125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900"/>
              <a:t>Methodology</a:t>
            </a:r>
            <a:endParaRPr sz="6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CyTOF</a:t>
            </a:r>
            <a:endParaRPr/>
          </a:p>
        </p:txBody>
      </p:sp>
      <p:sp>
        <p:nvSpPr>
          <p:cNvPr id="619" name="Google Shape;619;p37"/>
          <p:cNvSpPr txBox="1"/>
          <p:nvPr>
            <p:ph idx="1" type="body"/>
          </p:nvPr>
        </p:nvSpPr>
        <p:spPr>
          <a:xfrm>
            <a:off x="720000" y="1096750"/>
            <a:ext cx="7704000" cy="35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H</a:t>
            </a:r>
            <a:r>
              <a:rPr b="1" lang="en" sz="1800"/>
              <a:t>igh-dimensional cytometry by time-of-flight (CyTOF</a:t>
            </a:r>
            <a:r>
              <a:rPr lang="en" sz="1800"/>
              <a:t>):  a proteomics technology that assesses the abundance of cell subsets, protein expression and activation of signalling pathways at the single-cell resolution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Used by authors to</a:t>
            </a:r>
            <a:endParaRPr b="1" sz="1800"/>
          </a:p>
          <a:p>
            <a:pPr indent="-342900" lvl="0" marL="457200" rtl="0" algn="l">
              <a:spcBef>
                <a:spcPts val="0"/>
              </a:spcBef>
              <a:spcAft>
                <a:spcPts val="0"/>
              </a:spcAft>
              <a:buSzPts val="1800"/>
              <a:buChar char="●"/>
            </a:pPr>
            <a:r>
              <a:rPr lang="en" sz="1800"/>
              <a:t>Broadly characterize the immune state</a:t>
            </a:r>
            <a:endParaRPr sz="1800"/>
          </a:p>
          <a:p>
            <a:pPr indent="-342900" lvl="0" marL="457200" rtl="0" algn="l">
              <a:spcBef>
                <a:spcPts val="0"/>
              </a:spcBef>
              <a:spcAft>
                <a:spcPts val="0"/>
              </a:spcAft>
              <a:buSzPts val="1800"/>
              <a:buChar char="●"/>
            </a:pPr>
            <a:r>
              <a:rPr lang="en" sz="1800"/>
              <a:t>Determine signalling capacity of immune cells in </a:t>
            </a:r>
            <a:r>
              <a:rPr lang="en" sz="1800"/>
              <a:t>response</a:t>
            </a:r>
            <a:r>
              <a:rPr lang="en" sz="1800"/>
              <a:t> to immune challenges</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rPr lang="en" sz="1800"/>
              <a:t>The authors studied </a:t>
            </a:r>
            <a:r>
              <a:rPr b="1" lang="en" sz="1800"/>
              <a:t>peripheral blood mononuclear cells (PBMCs)</a:t>
            </a:r>
            <a:r>
              <a:rPr lang="en" sz="1800"/>
              <a:t> from uninfected and latently infected adolescents from South Africa</a:t>
            </a:r>
            <a:endParaRPr sz="1800"/>
          </a:p>
          <a:p>
            <a:pPr indent="0" lvl="0" marL="0" rtl="0" algn="l">
              <a:spcBef>
                <a:spcPts val="0"/>
              </a:spcBef>
              <a:spcAft>
                <a:spcPts val="0"/>
              </a:spcAft>
              <a:buNone/>
            </a:pPr>
            <a:r>
              <a:t/>
            </a:r>
            <a:endParaRPr sz="1800"/>
          </a:p>
        </p:txBody>
      </p:sp>
      <p:pic>
        <p:nvPicPr>
          <p:cNvPr id="620" name="Google Shape;620;p37"/>
          <p:cNvPicPr preferRelativeResize="0"/>
          <p:nvPr/>
        </p:nvPicPr>
        <p:blipFill rotWithShape="1">
          <a:blip r:embed="rId3">
            <a:alphaModFix/>
          </a:blip>
          <a:srcRect b="0" l="0" r="7192" t="5132"/>
          <a:stretch/>
        </p:blipFill>
        <p:spPr>
          <a:xfrm>
            <a:off x="8076550" y="114325"/>
            <a:ext cx="836475" cy="1140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CyTOF work?</a:t>
            </a:r>
            <a:endParaRPr/>
          </a:p>
        </p:txBody>
      </p:sp>
      <p:pic>
        <p:nvPicPr>
          <p:cNvPr id="626" name="Google Shape;626;p38"/>
          <p:cNvPicPr preferRelativeResize="0"/>
          <p:nvPr/>
        </p:nvPicPr>
        <p:blipFill>
          <a:blip r:embed="rId3">
            <a:alphaModFix/>
          </a:blip>
          <a:stretch>
            <a:fillRect/>
          </a:stretch>
        </p:blipFill>
        <p:spPr>
          <a:xfrm>
            <a:off x="2412658" y="2472699"/>
            <a:ext cx="4318675" cy="2532950"/>
          </a:xfrm>
          <a:prstGeom prst="rect">
            <a:avLst/>
          </a:prstGeom>
          <a:noFill/>
          <a:ln>
            <a:noFill/>
          </a:ln>
        </p:spPr>
      </p:pic>
      <p:pic>
        <p:nvPicPr>
          <p:cNvPr id="627" name="Google Shape;627;p38"/>
          <p:cNvPicPr preferRelativeResize="0"/>
          <p:nvPr/>
        </p:nvPicPr>
        <p:blipFill>
          <a:blip r:embed="rId4">
            <a:alphaModFix/>
          </a:blip>
          <a:stretch>
            <a:fillRect/>
          </a:stretch>
        </p:blipFill>
        <p:spPr>
          <a:xfrm>
            <a:off x="2181175" y="1354795"/>
            <a:ext cx="1307430" cy="906908"/>
          </a:xfrm>
          <a:prstGeom prst="rect">
            <a:avLst/>
          </a:prstGeom>
          <a:noFill/>
          <a:ln>
            <a:noFill/>
          </a:ln>
        </p:spPr>
      </p:pic>
      <p:sp>
        <p:nvSpPr>
          <p:cNvPr id="628" name="Google Shape;628;p38"/>
          <p:cNvSpPr/>
          <p:nvPr/>
        </p:nvSpPr>
        <p:spPr>
          <a:xfrm>
            <a:off x="3884148" y="1572811"/>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29" name="Google Shape;629;p38"/>
          <p:cNvSpPr/>
          <p:nvPr/>
        </p:nvSpPr>
        <p:spPr>
          <a:xfrm>
            <a:off x="3739164" y="1706903"/>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0" name="Google Shape;630;p38"/>
          <p:cNvSpPr/>
          <p:nvPr/>
        </p:nvSpPr>
        <p:spPr>
          <a:xfrm>
            <a:off x="3957569" y="1717945"/>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1" name="Google Shape;631;p38"/>
          <p:cNvSpPr/>
          <p:nvPr/>
        </p:nvSpPr>
        <p:spPr>
          <a:xfrm>
            <a:off x="4103661" y="1611971"/>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2" name="Google Shape;632;p38"/>
          <p:cNvSpPr/>
          <p:nvPr/>
        </p:nvSpPr>
        <p:spPr>
          <a:xfrm>
            <a:off x="4212614" y="1746063"/>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3" name="Google Shape;633;p38"/>
          <p:cNvSpPr/>
          <p:nvPr/>
        </p:nvSpPr>
        <p:spPr>
          <a:xfrm>
            <a:off x="3812585" y="1852037"/>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4" name="Google Shape;634;p38"/>
          <p:cNvSpPr/>
          <p:nvPr/>
        </p:nvSpPr>
        <p:spPr>
          <a:xfrm>
            <a:off x="4067630" y="1852037"/>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5" name="Google Shape;635;p38"/>
          <p:cNvSpPr txBox="1"/>
          <p:nvPr/>
        </p:nvSpPr>
        <p:spPr>
          <a:xfrm>
            <a:off x="3604403" y="1317189"/>
            <a:ext cx="9180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PBMCs</a:t>
            </a:r>
            <a:endParaRPr sz="900">
              <a:solidFill>
                <a:schemeClr val="dk1"/>
              </a:solidFill>
              <a:latin typeface="Open Sans"/>
              <a:ea typeface="Open Sans"/>
              <a:cs typeface="Open Sans"/>
              <a:sym typeface="Open Sans"/>
            </a:endParaRPr>
          </a:p>
        </p:txBody>
      </p:sp>
      <p:sp>
        <p:nvSpPr>
          <p:cNvPr id="636" name="Google Shape;636;p38"/>
          <p:cNvSpPr/>
          <p:nvPr/>
        </p:nvSpPr>
        <p:spPr>
          <a:xfrm>
            <a:off x="3359689" y="1695861"/>
            <a:ext cx="306300" cy="134100"/>
          </a:xfrm>
          <a:prstGeom prst="rightArrow">
            <a:avLst>
              <a:gd fmla="val 50000" name="adj1"/>
              <a:gd fmla="val 75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7" name="Google Shape;637;p38"/>
          <p:cNvSpPr/>
          <p:nvPr/>
        </p:nvSpPr>
        <p:spPr>
          <a:xfrm>
            <a:off x="4424674" y="1695861"/>
            <a:ext cx="306300" cy="134100"/>
          </a:xfrm>
          <a:prstGeom prst="rightArrow">
            <a:avLst>
              <a:gd fmla="val 50000" name="adj1"/>
              <a:gd fmla="val 75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8" name="Google Shape;638;p38"/>
          <p:cNvSpPr/>
          <p:nvPr/>
        </p:nvSpPr>
        <p:spPr>
          <a:xfrm rot="8311399">
            <a:off x="4881309" y="1591368"/>
            <a:ext cx="61635" cy="63496"/>
          </a:xfrm>
          <a:custGeom>
            <a:rect b="b" l="l" r="r" t="t"/>
            <a:pathLst>
              <a:path extrusionOk="0" h="48056" w="73886">
                <a:moveTo>
                  <a:pt x="0" y="48056"/>
                </a:moveTo>
                <a:cubicBezTo>
                  <a:pt x="6357" y="41198"/>
                  <a:pt x="25830" y="14917"/>
                  <a:pt x="38144" y="6908"/>
                </a:cubicBezTo>
                <a:cubicBezTo>
                  <a:pt x="50458" y="-1101"/>
                  <a:pt x="67929" y="1151"/>
                  <a:pt x="73886" y="0"/>
                </a:cubicBezTo>
              </a:path>
            </a:pathLst>
          </a:custGeom>
          <a:noFill/>
          <a:ln cap="flat" cmpd="sng" w="19050">
            <a:solidFill>
              <a:schemeClr val="dk1"/>
            </a:solidFill>
            <a:prstDash val="solid"/>
            <a:round/>
            <a:headEnd len="med" w="med" type="none"/>
            <a:tailEnd len="med" w="med" type="none"/>
          </a:ln>
        </p:spPr>
      </p:sp>
      <p:sp>
        <p:nvSpPr>
          <p:cNvPr id="639" name="Google Shape;639;p38"/>
          <p:cNvSpPr/>
          <p:nvPr/>
        </p:nvSpPr>
        <p:spPr>
          <a:xfrm flipH="1" rot="-7114104">
            <a:off x="4911026" y="1605614"/>
            <a:ext cx="80343" cy="42164"/>
          </a:xfrm>
          <a:custGeom>
            <a:rect b="b" l="l" r="r" t="t"/>
            <a:pathLst>
              <a:path extrusionOk="0" h="48056" w="73886">
                <a:moveTo>
                  <a:pt x="0" y="48056"/>
                </a:moveTo>
                <a:cubicBezTo>
                  <a:pt x="6357" y="41198"/>
                  <a:pt x="25830" y="14917"/>
                  <a:pt x="38144" y="6908"/>
                </a:cubicBezTo>
                <a:cubicBezTo>
                  <a:pt x="50458" y="-1101"/>
                  <a:pt x="67929" y="1151"/>
                  <a:pt x="73886" y="0"/>
                </a:cubicBezTo>
              </a:path>
            </a:pathLst>
          </a:custGeom>
          <a:noFill/>
          <a:ln cap="flat" cmpd="sng" w="19050">
            <a:solidFill>
              <a:schemeClr val="dk1"/>
            </a:solidFill>
            <a:prstDash val="solid"/>
            <a:round/>
            <a:headEnd len="med" w="med" type="none"/>
            <a:tailEnd len="med" w="med" type="none"/>
          </a:ln>
        </p:spPr>
      </p:sp>
      <p:sp>
        <p:nvSpPr>
          <p:cNvPr id="640" name="Google Shape;640;p38"/>
          <p:cNvSpPr/>
          <p:nvPr/>
        </p:nvSpPr>
        <p:spPr>
          <a:xfrm rot="-10488334">
            <a:off x="4893923" y="1575764"/>
            <a:ext cx="26509" cy="23494"/>
          </a:xfrm>
          <a:prstGeom prst="ellipse">
            <a:avLst/>
          </a:prstGeom>
          <a:solidFill>
            <a:srgbClr val="E76A28"/>
          </a:solidFill>
          <a:ln cap="flat" cmpd="sng" w="9525">
            <a:solidFill>
              <a:srgbClr val="E76A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1" name="Google Shape;641;p38"/>
          <p:cNvSpPr/>
          <p:nvPr/>
        </p:nvSpPr>
        <p:spPr>
          <a:xfrm rot="-10488334">
            <a:off x="4949916" y="1580592"/>
            <a:ext cx="26509" cy="23494"/>
          </a:xfrm>
          <a:prstGeom prst="ellipse">
            <a:avLst/>
          </a:prstGeom>
          <a:solidFill>
            <a:srgbClr val="E76A28"/>
          </a:solidFill>
          <a:ln cap="flat" cmpd="sng" w="9525">
            <a:solidFill>
              <a:srgbClr val="E76A2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2" name="Google Shape;642;p38"/>
          <p:cNvSpPr/>
          <p:nvPr/>
        </p:nvSpPr>
        <p:spPr>
          <a:xfrm>
            <a:off x="4838841" y="1678174"/>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3" name="Google Shape;643;p38"/>
          <p:cNvSpPr/>
          <p:nvPr/>
        </p:nvSpPr>
        <p:spPr>
          <a:xfrm>
            <a:off x="5165412" y="1682257"/>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4" name="Google Shape;644;p38"/>
          <p:cNvSpPr/>
          <p:nvPr/>
        </p:nvSpPr>
        <p:spPr>
          <a:xfrm>
            <a:off x="4921681" y="1885197"/>
            <a:ext cx="145200" cy="1341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5" name="Google Shape;645;p38"/>
          <p:cNvSpPr/>
          <p:nvPr/>
        </p:nvSpPr>
        <p:spPr>
          <a:xfrm rot="-449751">
            <a:off x="4804756" y="1820060"/>
            <a:ext cx="63717" cy="63486"/>
          </a:xfrm>
          <a:custGeom>
            <a:rect b="b" l="l" r="r" t="t"/>
            <a:pathLst>
              <a:path extrusionOk="0" h="48056" w="73886">
                <a:moveTo>
                  <a:pt x="0" y="48056"/>
                </a:moveTo>
                <a:cubicBezTo>
                  <a:pt x="6357" y="41198"/>
                  <a:pt x="25830" y="14917"/>
                  <a:pt x="38144" y="6908"/>
                </a:cubicBezTo>
                <a:cubicBezTo>
                  <a:pt x="50458" y="-1101"/>
                  <a:pt x="67929" y="1151"/>
                  <a:pt x="73886" y="0"/>
                </a:cubicBezTo>
              </a:path>
            </a:pathLst>
          </a:custGeom>
          <a:noFill/>
          <a:ln cap="flat" cmpd="sng" w="19050">
            <a:solidFill>
              <a:schemeClr val="dk1"/>
            </a:solidFill>
            <a:prstDash val="solid"/>
            <a:round/>
            <a:headEnd len="med" w="med" type="none"/>
            <a:tailEnd len="med" w="med" type="none"/>
          </a:ln>
        </p:spPr>
      </p:sp>
      <p:sp>
        <p:nvSpPr>
          <p:cNvPr id="646" name="Google Shape;646;p38"/>
          <p:cNvSpPr/>
          <p:nvPr/>
        </p:nvSpPr>
        <p:spPr>
          <a:xfrm flipH="1" rot="5996760">
            <a:off x="4767699" y="1805859"/>
            <a:ext cx="79139" cy="43898"/>
          </a:xfrm>
          <a:custGeom>
            <a:rect b="b" l="l" r="r" t="t"/>
            <a:pathLst>
              <a:path extrusionOk="0" h="48056" w="73886">
                <a:moveTo>
                  <a:pt x="0" y="48056"/>
                </a:moveTo>
                <a:cubicBezTo>
                  <a:pt x="6357" y="41198"/>
                  <a:pt x="25830" y="14917"/>
                  <a:pt x="38144" y="6908"/>
                </a:cubicBezTo>
                <a:cubicBezTo>
                  <a:pt x="50458" y="-1101"/>
                  <a:pt x="67929" y="1151"/>
                  <a:pt x="73886" y="0"/>
                </a:cubicBezTo>
              </a:path>
            </a:pathLst>
          </a:custGeom>
          <a:noFill/>
          <a:ln cap="flat" cmpd="sng" w="19050">
            <a:solidFill>
              <a:schemeClr val="dk1"/>
            </a:solidFill>
            <a:prstDash val="solid"/>
            <a:round/>
            <a:headEnd len="med" w="med" type="none"/>
            <a:tailEnd len="med" w="med" type="none"/>
          </a:ln>
        </p:spPr>
      </p:sp>
      <p:sp>
        <p:nvSpPr>
          <p:cNvPr id="647" name="Google Shape;647;p38"/>
          <p:cNvSpPr/>
          <p:nvPr/>
        </p:nvSpPr>
        <p:spPr>
          <a:xfrm rot="2332067">
            <a:off x="4805108" y="1871145"/>
            <a:ext cx="25816" cy="24403"/>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8" name="Google Shape;648;p38"/>
          <p:cNvSpPr/>
          <p:nvPr/>
        </p:nvSpPr>
        <p:spPr>
          <a:xfrm rot="2332067">
            <a:off x="4762809" y="1836870"/>
            <a:ext cx="25816" cy="24403"/>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49" name="Google Shape;649;p38"/>
          <p:cNvSpPr/>
          <p:nvPr/>
        </p:nvSpPr>
        <p:spPr>
          <a:xfrm rot="827629">
            <a:off x="5093333" y="1780500"/>
            <a:ext cx="63527" cy="65293"/>
          </a:xfrm>
          <a:custGeom>
            <a:rect b="b" l="l" r="r" t="t"/>
            <a:pathLst>
              <a:path extrusionOk="0" h="48056" w="73886">
                <a:moveTo>
                  <a:pt x="0" y="48056"/>
                </a:moveTo>
                <a:cubicBezTo>
                  <a:pt x="6357" y="41198"/>
                  <a:pt x="25830" y="14917"/>
                  <a:pt x="38144" y="6908"/>
                </a:cubicBezTo>
                <a:cubicBezTo>
                  <a:pt x="50458" y="-1101"/>
                  <a:pt x="67929" y="1151"/>
                  <a:pt x="73886" y="0"/>
                </a:cubicBezTo>
              </a:path>
            </a:pathLst>
          </a:custGeom>
          <a:noFill/>
          <a:ln cap="flat" cmpd="sng" w="19050">
            <a:solidFill>
              <a:schemeClr val="dk1"/>
            </a:solidFill>
            <a:prstDash val="solid"/>
            <a:round/>
            <a:headEnd len="med" w="med" type="none"/>
            <a:tailEnd len="med" w="med" type="none"/>
          </a:ln>
        </p:spPr>
      </p:sp>
      <p:sp>
        <p:nvSpPr>
          <p:cNvPr id="650" name="Google Shape;650;p38"/>
          <p:cNvSpPr/>
          <p:nvPr/>
        </p:nvSpPr>
        <p:spPr>
          <a:xfrm flipH="1" rot="7434484">
            <a:off x="5067706" y="1758315"/>
            <a:ext cx="80791" cy="44183"/>
          </a:xfrm>
          <a:custGeom>
            <a:rect b="b" l="l" r="r" t="t"/>
            <a:pathLst>
              <a:path extrusionOk="0" h="48056" w="73886">
                <a:moveTo>
                  <a:pt x="0" y="48056"/>
                </a:moveTo>
                <a:cubicBezTo>
                  <a:pt x="6357" y="41198"/>
                  <a:pt x="25830" y="14917"/>
                  <a:pt x="38144" y="6908"/>
                </a:cubicBezTo>
                <a:cubicBezTo>
                  <a:pt x="50458" y="-1101"/>
                  <a:pt x="67929" y="1151"/>
                  <a:pt x="73886" y="0"/>
                </a:cubicBezTo>
              </a:path>
            </a:pathLst>
          </a:custGeom>
          <a:noFill/>
          <a:ln cap="flat" cmpd="sng" w="19050">
            <a:solidFill>
              <a:schemeClr val="dk1"/>
            </a:solidFill>
            <a:prstDash val="solid"/>
            <a:round/>
            <a:headEnd len="med" w="med" type="none"/>
            <a:tailEnd len="med" w="med" type="none"/>
          </a:ln>
        </p:spPr>
      </p:sp>
      <p:sp>
        <p:nvSpPr>
          <p:cNvPr id="651" name="Google Shape;651;p38"/>
          <p:cNvSpPr/>
          <p:nvPr/>
        </p:nvSpPr>
        <p:spPr>
          <a:xfrm rot="3676780">
            <a:off x="5082556" y="1822860"/>
            <a:ext cx="24972" cy="24978"/>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52" name="Google Shape;652;p38"/>
          <p:cNvSpPr/>
          <p:nvPr/>
        </p:nvSpPr>
        <p:spPr>
          <a:xfrm rot="3676780">
            <a:off x="5057920" y="1776104"/>
            <a:ext cx="24972" cy="24978"/>
          </a:xfrm>
          <a:prstGeom prst="ellipse">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53" name="Google Shape;653;p38"/>
          <p:cNvSpPr/>
          <p:nvPr/>
        </p:nvSpPr>
        <p:spPr>
          <a:xfrm rot="-5884769">
            <a:off x="5084749" y="1979677"/>
            <a:ext cx="59142" cy="67687"/>
          </a:xfrm>
          <a:custGeom>
            <a:rect b="b" l="l" r="r" t="t"/>
            <a:pathLst>
              <a:path extrusionOk="0" h="48056" w="73886">
                <a:moveTo>
                  <a:pt x="0" y="48056"/>
                </a:moveTo>
                <a:cubicBezTo>
                  <a:pt x="6357" y="41198"/>
                  <a:pt x="25830" y="14917"/>
                  <a:pt x="38144" y="6908"/>
                </a:cubicBezTo>
                <a:cubicBezTo>
                  <a:pt x="50458" y="-1101"/>
                  <a:pt x="67929" y="1151"/>
                  <a:pt x="73886" y="0"/>
                </a:cubicBezTo>
              </a:path>
            </a:pathLst>
          </a:custGeom>
          <a:noFill/>
          <a:ln cap="flat" cmpd="sng" w="19050">
            <a:solidFill>
              <a:schemeClr val="dk1"/>
            </a:solidFill>
            <a:prstDash val="solid"/>
            <a:round/>
            <a:headEnd len="med" w="med" type="none"/>
            <a:tailEnd len="med" w="med" type="none"/>
          </a:ln>
        </p:spPr>
      </p:sp>
      <p:sp>
        <p:nvSpPr>
          <p:cNvPr id="654" name="Google Shape;654;p38"/>
          <p:cNvSpPr/>
          <p:nvPr/>
        </p:nvSpPr>
        <p:spPr>
          <a:xfrm flipH="1" rot="522508">
            <a:off x="5045236" y="2019976"/>
            <a:ext cx="85399" cy="41189"/>
          </a:xfrm>
          <a:custGeom>
            <a:rect b="b" l="l" r="r" t="t"/>
            <a:pathLst>
              <a:path extrusionOk="0" h="48056" w="73886">
                <a:moveTo>
                  <a:pt x="0" y="48056"/>
                </a:moveTo>
                <a:cubicBezTo>
                  <a:pt x="6357" y="41198"/>
                  <a:pt x="25830" y="14917"/>
                  <a:pt x="38144" y="6908"/>
                </a:cubicBezTo>
                <a:cubicBezTo>
                  <a:pt x="50458" y="-1101"/>
                  <a:pt x="67929" y="1151"/>
                  <a:pt x="73886" y="0"/>
                </a:cubicBezTo>
              </a:path>
            </a:pathLst>
          </a:custGeom>
          <a:noFill/>
          <a:ln cap="flat" cmpd="sng" w="19050">
            <a:solidFill>
              <a:schemeClr val="dk1"/>
            </a:solidFill>
            <a:prstDash val="solid"/>
            <a:round/>
            <a:headEnd len="med" w="med" type="none"/>
            <a:tailEnd len="med" w="med" type="none"/>
          </a:ln>
        </p:spPr>
      </p:sp>
      <p:sp>
        <p:nvSpPr>
          <p:cNvPr id="655" name="Google Shape;655;p38"/>
          <p:cNvSpPr/>
          <p:nvPr/>
        </p:nvSpPr>
        <p:spPr>
          <a:xfrm rot="-2757290">
            <a:off x="5135736" y="2018417"/>
            <a:ext cx="25459" cy="24972"/>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56" name="Google Shape;656;p38"/>
          <p:cNvSpPr/>
          <p:nvPr/>
        </p:nvSpPr>
        <p:spPr>
          <a:xfrm rot="-2757290">
            <a:off x="5098372" y="2057290"/>
            <a:ext cx="25459" cy="24972"/>
          </a:xfrm>
          <a:prstGeom prst="ellipse">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57" name="Google Shape;657;p38"/>
          <p:cNvSpPr txBox="1"/>
          <p:nvPr/>
        </p:nvSpPr>
        <p:spPr>
          <a:xfrm>
            <a:off x="4553609" y="1070750"/>
            <a:ext cx="9180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Stain with metal-tagged antibodies</a:t>
            </a:r>
            <a:endParaRPr sz="900">
              <a:solidFill>
                <a:schemeClr val="dk1"/>
              </a:solidFill>
              <a:latin typeface="Open Sans"/>
              <a:ea typeface="Open Sans"/>
              <a:cs typeface="Open Sans"/>
              <a:sym typeface="Open Sans"/>
            </a:endParaRPr>
          </a:p>
        </p:txBody>
      </p:sp>
      <p:pic>
        <p:nvPicPr>
          <p:cNvPr id="658" name="Google Shape;658;p38"/>
          <p:cNvPicPr preferRelativeResize="0"/>
          <p:nvPr/>
        </p:nvPicPr>
        <p:blipFill>
          <a:blip r:embed="rId5">
            <a:alphaModFix/>
          </a:blip>
          <a:stretch>
            <a:fillRect/>
          </a:stretch>
        </p:blipFill>
        <p:spPr>
          <a:xfrm>
            <a:off x="5858644" y="1244093"/>
            <a:ext cx="872332" cy="1002235"/>
          </a:xfrm>
          <a:prstGeom prst="rect">
            <a:avLst/>
          </a:prstGeom>
          <a:noFill/>
          <a:ln>
            <a:noFill/>
          </a:ln>
        </p:spPr>
      </p:pic>
      <p:sp>
        <p:nvSpPr>
          <p:cNvPr id="659" name="Google Shape;659;p38"/>
          <p:cNvSpPr/>
          <p:nvPr/>
        </p:nvSpPr>
        <p:spPr>
          <a:xfrm>
            <a:off x="5459008" y="1682257"/>
            <a:ext cx="306300" cy="134100"/>
          </a:xfrm>
          <a:prstGeom prst="rightArrow">
            <a:avLst>
              <a:gd fmla="val 50000" name="adj1"/>
              <a:gd fmla="val 75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0" name="Google Shape;660;p38"/>
          <p:cNvSpPr txBox="1"/>
          <p:nvPr/>
        </p:nvSpPr>
        <p:spPr>
          <a:xfrm>
            <a:off x="5858650" y="2164900"/>
            <a:ext cx="98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hlinkClick r:id="rId6"/>
              </a:rPr>
              <a:t>https://www.standardbio.com/products/instruments/cytof-xt</a:t>
            </a:r>
            <a:endParaRPr sz="700"/>
          </a:p>
        </p:txBody>
      </p:sp>
      <p:sp>
        <p:nvSpPr>
          <p:cNvPr id="661" name="Google Shape;661;p38"/>
          <p:cNvSpPr txBox="1"/>
          <p:nvPr/>
        </p:nvSpPr>
        <p:spPr>
          <a:xfrm>
            <a:off x="3363100" y="4936600"/>
            <a:ext cx="3414600" cy="246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400">
                <a:latin typeface="Open Sans"/>
                <a:ea typeface="Open Sans"/>
                <a:cs typeface="Open Sans"/>
                <a:sym typeface="Open Sans"/>
              </a:rPr>
              <a:t>Ilikecows13, CyTOF Workflow. Wikipedia. </a:t>
            </a:r>
            <a:r>
              <a:rPr lang="en" sz="400" u="sng">
                <a:solidFill>
                  <a:schemeClr val="hlink"/>
                </a:solidFill>
                <a:latin typeface="Open Sans"/>
                <a:ea typeface="Open Sans"/>
                <a:cs typeface="Open Sans"/>
                <a:sym typeface="Open Sans"/>
                <a:hlinkClick r:id="rId7"/>
              </a:rPr>
              <a:t>https://en.wikipedia.org/wiki/CyTOF</a:t>
            </a:r>
            <a:endParaRPr sz="400">
              <a:latin typeface="Open Sans"/>
              <a:ea typeface="Open Sans"/>
              <a:cs typeface="Open Sans"/>
              <a:sym typeface="Open Sans"/>
            </a:endParaRPr>
          </a:p>
        </p:txBody>
      </p:sp>
      <p:pic>
        <p:nvPicPr>
          <p:cNvPr id="662" name="Google Shape;662;p38"/>
          <p:cNvPicPr preferRelativeResize="0"/>
          <p:nvPr/>
        </p:nvPicPr>
        <p:blipFill>
          <a:blip r:embed="rId8">
            <a:alphaModFix/>
          </a:blip>
          <a:stretch>
            <a:fillRect/>
          </a:stretch>
        </p:blipFill>
        <p:spPr>
          <a:xfrm>
            <a:off x="7988075" y="186673"/>
            <a:ext cx="917998" cy="12240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CyTOF work?</a:t>
            </a:r>
            <a:endParaRPr/>
          </a:p>
        </p:txBody>
      </p:sp>
      <p:pic>
        <p:nvPicPr>
          <p:cNvPr id="668" name="Google Shape;668;p39"/>
          <p:cNvPicPr preferRelativeResize="0"/>
          <p:nvPr/>
        </p:nvPicPr>
        <p:blipFill>
          <a:blip r:embed="rId3">
            <a:alphaModFix/>
          </a:blip>
          <a:stretch>
            <a:fillRect/>
          </a:stretch>
        </p:blipFill>
        <p:spPr>
          <a:xfrm>
            <a:off x="817275" y="1234525"/>
            <a:ext cx="5082049" cy="3597775"/>
          </a:xfrm>
          <a:prstGeom prst="rect">
            <a:avLst/>
          </a:prstGeom>
          <a:noFill/>
          <a:ln cap="flat" cmpd="sng" w="9525">
            <a:solidFill>
              <a:schemeClr val="dk2"/>
            </a:solidFill>
            <a:prstDash val="solid"/>
            <a:round/>
            <a:headEnd len="sm" w="sm" type="none"/>
            <a:tailEnd len="sm" w="sm" type="none"/>
          </a:ln>
        </p:spPr>
      </p:pic>
      <p:sp>
        <p:nvSpPr>
          <p:cNvPr id="669" name="Google Shape;669;p39"/>
          <p:cNvSpPr txBox="1"/>
          <p:nvPr/>
        </p:nvSpPr>
        <p:spPr>
          <a:xfrm>
            <a:off x="3469200" y="4768350"/>
            <a:ext cx="3075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1F1F1F"/>
                </a:solidFill>
                <a:latin typeface="Open Sans"/>
                <a:ea typeface="Open Sans"/>
                <a:cs typeface="Open Sans"/>
                <a:sym typeface="Open Sans"/>
              </a:rPr>
              <a:t>Minakshi et al., </a:t>
            </a:r>
            <a:r>
              <a:rPr i="1" lang="en" sz="700">
                <a:solidFill>
                  <a:schemeClr val="hlink"/>
                </a:solidFill>
                <a:uFill>
                  <a:noFill/>
                </a:uFill>
                <a:latin typeface="Open Sans"/>
                <a:ea typeface="Open Sans"/>
                <a:cs typeface="Open Sans"/>
                <a:sym typeface="Open Sans"/>
                <a:hlinkClick r:id="rId4"/>
              </a:rPr>
              <a:t>Single-Cell Omics</a:t>
            </a:r>
            <a:r>
              <a:rPr lang="en" sz="700">
                <a:solidFill>
                  <a:srgbClr val="1F1F1F"/>
                </a:solidFill>
                <a:latin typeface="Open Sans"/>
                <a:ea typeface="Open Sans"/>
                <a:cs typeface="Open Sans"/>
                <a:sym typeface="Open Sans"/>
              </a:rPr>
              <a:t> Volume 1 Ch. 14, 2019</a:t>
            </a:r>
            <a:endParaRPr sz="700">
              <a:solidFill>
                <a:schemeClr val="dk1"/>
              </a:solidFill>
              <a:latin typeface="Open Sans"/>
              <a:ea typeface="Open Sans"/>
              <a:cs typeface="Open Sans"/>
              <a:sym typeface="Open Sans"/>
            </a:endParaRPr>
          </a:p>
        </p:txBody>
      </p:sp>
      <p:pic>
        <p:nvPicPr>
          <p:cNvPr id="670" name="Google Shape;670;p39"/>
          <p:cNvPicPr preferRelativeResize="0"/>
          <p:nvPr/>
        </p:nvPicPr>
        <p:blipFill rotWithShape="1">
          <a:blip r:embed="rId5">
            <a:alphaModFix/>
          </a:blip>
          <a:srcRect b="64398" l="49703" r="0" t="0"/>
          <a:stretch/>
        </p:blipFill>
        <p:spPr>
          <a:xfrm>
            <a:off x="6204125" y="3440225"/>
            <a:ext cx="2628059" cy="1392075"/>
          </a:xfrm>
          <a:prstGeom prst="rect">
            <a:avLst/>
          </a:prstGeom>
          <a:noFill/>
          <a:ln cap="flat" cmpd="sng" w="9525">
            <a:solidFill>
              <a:schemeClr val="dk2"/>
            </a:solidFill>
            <a:prstDash val="solid"/>
            <a:round/>
            <a:headEnd len="sm" w="sm" type="none"/>
            <a:tailEnd len="sm" w="sm" type="none"/>
          </a:ln>
        </p:spPr>
      </p:pic>
      <p:pic>
        <p:nvPicPr>
          <p:cNvPr id="671" name="Google Shape;671;p39"/>
          <p:cNvPicPr preferRelativeResize="0"/>
          <p:nvPr/>
        </p:nvPicPr>
        <p:blipFill rotWithShape="1">
          <a:blip r:embed="rId5">
            <a:alphaModFix/>
          </a:blip>
          <a:srcRect b="64398" l="0" r="49703" t="0"/>
          <a:stretch/>
        </p:blipFill>
        <p:spPr>
          <a:xfrm>
            <a:off x="6204125" y="1372875"/>
            <a:ext cx="2628049" cy="1392071"/>
          </a:xfrm>
          <a:prstGeom prst="rect">
            <a:avLst/>
          </a:prstGeom>
          <a:noFill/>
          <a:ln cap="flat" cmpd="sng" w="9525">
            <a:solidFill>
              <a:schemeClr val="dk2"/>
            </a:solidFill>
            <a:prstDash val="solid"/>
            <a:round/>
            <a:headEnd len="sm" w="sm" type="none"/>
            <a:tailEnd len="sm" w="sm" type="none"/>
          </a:ln>
        </p:spPr>
      </p:pic>
      <p:sp>
        <p:nvSpPr>
          <p:cNvPr id="672" name="Google Shape;672;p39"/>
          <p:cNvSpPr txBox="1"/>
          <p:nvPr/>
        </p:nvSpPr>
        <p:spPr>
          <a:xfrm>
            <a:off x="5757175" y="4768350"/>
            <a:ext cx="30750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a:solidFill>
                  <a:srgbClr val="1F1F1F"/>
                </a:solidFill>
                <a:latin typeface="Open Sans"/>
                <a:ea typeface="Open Sans"/>
                <a:cs typeface="Open Sans"/>
                <a:sym typeface="Open Sans"/>
              </a:rPr>
              <a:t>Blair et al., </a:t>
            </a:r>
            <a:r>
              <a:rPr i="1" lang="en" sz="700">
                <a:solidFill>
                  <a:schemeClr val="hlink"/>
                </a:solidFill>
                <a:uFill>
                  <a:noFill/>
                </a:uFill>
                <a:latin typeface="Open Sans"/>
                <a:ea typeface="Open Sans"/>
                <a:cs typeface="Open Sans"/>
                <a:sym typeface="Open Sans"/>
                <a:hlinkClick r:id="rId6"/>
              </a:rPr>
              <a:t>Platelets (Fourth Edition)</a:t>
            </a:r>
            <a:r>
              <a:rPr lang="en" sz="700">
                <a:solidFill>
                  <a:srgbClr val="1F1F1F"/>
                </a:solidFill>
                <a:latin typeface="Open Sans"/>
                <a:ea typeface="Open Sans"/>
                <a:cs typeface="Open Sans"/>
                <a:sym typeface="Open Sans"/>
              </a:rPr>
              <a:t>, Ch. 35, 2019</a:t>
            </a:r>
            <a:endParaRPr sz="200">
              <a:solidFill>
                <a:schemeClr val="dk1"/>
              </a:solidFill>
              <a:latin typeface="Open Sans"/>
              <a:ea typeface="Open Sans"/>
              <a:cs typeface="Open Sans"/>
              <a:sym typeface="Open Sans"/>
            </a:endParaRPr>
          </a:p>
        </p:txBody>
      </p:sp>
      <p:sp>
        <p:nvSpPr>
          <p:cNvPr id="673" name="Google Shape;673;p39"/>
          <p:cNvSpPr txBox="1"/>
          <p:nvPr/>
        </p:nvSpPr>
        <p:spPr>
          <a:xfrm>
            <a:off x="5826475" y="2694575"/>
            <a:ext cx="30750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a:solidFill>
                  <a:srgbClr val="1F1F1F"/>
                </a:solidFill>
                <a:latin typeface="Open Sans"/>
                <a:ea typeface="Open Sans"/>
                <a:cs typeface="Open Sans"/>
                <a:sym typeface="Open Sans"/>
              </a:rPr>
              <a:t>Blair et al., </a:t>
            </a:r>
            <a:r>
              <a:rPr i="1" lang="en" sz="700">
                <a:solidFill>
                  <a:schemeClr val="hlink"/>
                </a:solidFill>
                <a:uFill>
                  <a:noFill/>
                </a:uFill>
                <a:latin typeface="Open Sans"/>
                <a:ea typeface="Open Sans"/>
                <a:cs typeface="Open Sans"/>
                <a:sym typeface="Open Sans"/>
                <a:hlinkClick r:id="rId7"/>
              </a:rPr>
              <a:t>Platelets (Fourth Edition)</a:t>
            </a:r>
            <a:r>
              <a:rPr lang="en" sz="700">
                <a:solidFill>
                  <a:srgbClr val="1F1F1F"/>
                </a:solidFill>
                <a:latin typeface="Open Sans"/>
                <a:ea typeface="Open Sans"/>
                <a:cs typeface="Open Sans"/>
                <a:sym typeface="Open Sans"/>
              </a:rPr>
              <a:t>, Ch. 35, 2019</a:t>
            </a:r>
            <a:endParaRPr sz="200">
              <a:solidFill>
                <a:schemeClr val="dk1"/>
              </a:solidFill>
              <a:latin typeface="Open Sans"/>
              <a:ea typeface="Open Sans"/>
              <a:cs typeface="Open Sans"/>
              <a:sym typeface="Open Sans"/>
            </a:endParaRPr>
          </a:p>
        </p:txBody>
      </p:sp>
      <p:sp>
        <p:nvSpPr>
          <p:cNvPr id="674" name="Google Shape;674;p39"/>
          <p:cNvSpPr/>
          <p:nvPr/>
        </p:nvSpPr>
        <p:spPr>
          <a:xfrm>
            <a:off x="7442250" y="2967696"/>
            <a:ext cx="151800" cy="223800"/>
          </a:xfrm>
          <a:prstGeom prst="downArrow">
            <a:avLst>
              <a:gd fmla="val 25687" name="adj1"/>
              <a:gd fmla="val 58617"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5" name="Google Shape;675;p39"/>
          <p:cNvSpPr txBox="1"/>
          <p:nvPr/>
        </p:nvSpPr>
        <p:spPr>
          <a:xfrm>
            <a:off x="6419700" y="1017725"/>
            <a:ext cx="21969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Flow Cytometry</a:t>
            </a:r>
            <a:endParaRPr b="1" sz="1200">
              <a:solidFill>
                <a:schemeClr val="dk1"/>
              </a:solidFill>
              <a:latin typeface="Open Sans"/>
              <a:ea typeface="Open Sans"/>
              <a:cs typeface="Open Sans"/>
              <a:sym typeface="Open Sans"/>
            </a:endParaRPr>
          </a:p>
        </p:txBody>
      </p:sp>
      <p:sp>
        <p:nvSpPr>
          <p:cNvPr id="676" name="Google Shape;676;p39"/>
          <p:cNvSpPr txBox="1"/>
          <p:nvPr/>
        </p:nvSpPr>
        <p:spPr>
          <a:xfrm>
            <a:off x="6419700" y="3117050"/>
            <a:ext cx="2196900" cy="2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pen Sans"/>
                <a:ea typeface="Open Sans"/>
                <a:cs typeface="Open Sans"/>
                <a:sym typeface="Open Sans"/>
              </a:rPr>
              <a:t>CyTOF</a:t>
            </a:r>
            <a:endParaRPr b="1" sz="1200">
              <a:solidFill>
                <a:schemeClr val="dk1"/>
              </a:solidFill>
              <a:latin typeface="Open Sans"/>
              <a:ea typeface="Open Sans"/>
              <a:cs typeface="Open Sans"/>
              <a:sym typeface="Open Sans"/>
            </a:endParaRPr>
          </a:p>
        </p:txBody>
      </p:sp>
      <p:pic>
        <p:nvPicPr>
          <p:cNvPr id="677" name="Google Shape;677;p39"/>
          <p:cNvPicPr preferRelativeResize="0"/>
          <p:nvPr/>
        </p:nvPicPr>
        <p:blipFill>
          <a:blip r:embed="rId8">
            <a:alphaModFix/>
          </a:blip>
          <a:stretch>
            <a:fillRect/>
          </a:stretch>
        </p:blipFill>
        <p:spPr>
          <a:xfrm>
            <a:off x="8176550" y="42611"/>
            <a:ext cx="917998" cy="12240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CITRUS (Cluster Identification, Characterization and Regression)</a:t>
            </a:r>
            <a:endParaRPr/>
          </a:p>
        </p:txBody>
      </p:sp>
      <p:pic>
        <p:nvPicPr>
          <p:cNvPr id="683" name="Google Shape;683;p40"/>
          <p:cNvPicPr preferRelativeResize="0"/>
          <p:nvPr/>
        </p:nvPicPr>
        <p:blipFill>
          <a:blip r:embed="rId3">
            <a:alphaModFix/>
          </a:blip>
          <a:stretch>
            <a:fillRect/>
          </a:stretch>
        </p:blipFill>
        <p:spPr>
          <a:xfrm>
            <a:off x="188650" y="1568975"/>
            <a:ext cx="4444749" cy="2709797"/>
          </a:xfrm>
          <a:prstGeom prst="rect">
            <a:avLst/>
          </a:prstGeom>
          <a:noFill/>
          <a:ln>
            <a:noFill/>
          </a:ln>
        </p:spPr>
      </p:pic>
      <p:sp>
        <p:nvSpPr>
          <p:cNvPr id="684" name="Google Shape;684;p40"/>
          <p:cNvSpPr txBox="1"/>
          <p:nvPr/>
        </p:nvSpPr>
        <p:spPr>
          <a:xfrm>
            <a:off x="10287000" y="151275"/>
            <a:ext cx="792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685" name="Google Shape;685;p40"/>
          <p:cNvSpPr txBox="1"/>
          <p:nvPr/>
        </p:nvSpPr>
        <p:spPr>
          <a:xfrm>
            <a:off x="4808975" y="1730750"/>
            <a:ext cx="39960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pen Sans"/>
                <a:ea typeface="Open Sans"/>
                <a:cs typeface="Open Sans"/>
                <a:sym typeface="Open Sans"/>
              </a:rPr>
              <a:t>An algorithm that leverages unsupervised clustering and supervised predictive and correlative statistical </a:t>
            </a:r>
            <a:r>
              <a:rPr lang="en" sz="1700">
                <a:solidFill>
                  <a:schemeClr val="dk1"/>
                </a:solidFill>
                <a:latin typeface="Open Sans"/>
                <a:ea typeface="Open Sans"/>
                <a:cs typeface="Open Sans"/>
                <a:sym typeface="Open Sans"/>
              </a:rPr>
              <a:t>association</a:t>
            </a:r>
            <a:r>
              <a:rPr lang="en" sz="1700">
                <a:solidFill>
                  <a:schemeClr val="dk1"/>
                </a:solidFill>
                <a:latin typeface="Open Sans"/>
                <a:ea typeface="Open Sans"/>
                <a:cs typeface="Open Sans"/>
                <a:sym typeface="Open Sans"/>
              </a:rPr>
              <a:t> models to call out </a:t>
            </a:r>
            <a:r>
              <a:rPr lang="en" sz="1700">
                <a:solidFill>
                  <a:schemeClr val="dk1"/>
                </a:solidFill>
                <a:latin typeface="Open Sans"/>
                <a:ea typeface="Open Sans"/>
                <a:cs typeface="Open Sans"/>
                <a:sym typeface="Open Sans"/>
              </a:rPr>
              <a:t>significant</a:t>
            </a:r>
            <a:r>
              <a:rPr lang="en" sz="1700">
                <a:solidFill>
                  <a:schemeClr val="dk1"/>
                </a:solidFill>
                <a:latin typeface="Open Sans"/>
                <a:ea typeface="Open Sans"/>
                <a:cs typeface="Open Sans"/>
                <a:sym typeface="Open Sans"/>
              </a:rPr>
              <a:t> feature </a:t>
            </a:r>
            <a:r>
              <a:rPr lang="en" sz="1700">
                <a:solidFill>
                  <a:schemeClr val="dk1"/>
                </a:solidFill>
                <a:latin typeface="Open Sans"/>
                <a:ea typeface="Open Sans"/>
                <a:cs typeface="Open Sans"/>
                <a:sym typeface="Open Sans"/>
              </a:rPr>
              <a:t>differences</a:t>
            </a:r>
            <a:r>
              <a:rPr lang="en" sz="1700">
                <a:solidFill>
                  <a:schemeClr val="dk1"/>
                </a:solidFill>
                <a:latin typeface="Open Sans"/>
                <a:ea typeface="Open Sans"/>
                <a:cs typeface="Open Sans"/>
                <a:sym typeface="Open Sans"/>
              </a:rPr>
              <a:t> between experimental groups.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700">
              <a:solidFill>
                <a:schemeClr val="dk1"/>
              </a:solidFill>
              <a:latin typeface="Open Sans"/>
              <a:ea typeface="Open Sans"/>
              <a:cs typeface="Open Sans"/>
              <a:sym typeface="Open Sans"/>
            </a:endParaRPr>
          </a:p>
        </p:txBody>
      </p:sp>
      <p:sp>
        <p:nvSpPr>
          <p:cNvPr id="686" name="Google Shape;686;p40"/>
          <p:cNvSpPr txBox="1"/>
          <p:nvPr/>
        </p:nvSpPr>
        <p:spPr>
          <a:xfrm>
            <a:off x="1219200" y="4278775"/>
            <a:ext cx="3264000" cy="723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212121"/>
                </a:solidFill>
                <a:highlight>
                  <a:schemeClr val="lt1"/>
                </a:highlight>
                <a:uFill>
                  <a:noFill/>
                </a:uFill>
                <a:latin typeface="Open Sans"/>
                <a:ea typeface="Open Sans"/>
                <a:cs typeface="Open Sans"/>
                <a:sym typeface="Open Sans"/>
                <a:hlinkClick r:id="rId4">
                  <a:extLst>
                    <a:ext uri="{A12FA001-AC4F-418D-AE19-62706E023703}">
                      <ahyp:hlinkClr val="tx"/>
                    </a:ext>
                  </a:extLst>
                </a:hlinkClick>
              </a:rPr>
              <a:t>https://support.cytobank.org/hc/en-us/articles/226940667-Overview-of-CITRUS</a:t>
            </a:r>
            <a:r>
              <a:rPr lang="en" sz="1000">
                <a:solidFill>
                  <a:srgbClr val="212121"/>
                </a:solidFill>
                <a:highlight>
                  <a:schemeClr val="lt1"/>
                </a:highlight>
                <a:latin typeface="Open Sans"/>
                <a:ea typeface="Open Sans"/>
                <a:cs typeface="Open Sans"/>
                <a:sym typeface="Open Sans"/>
              </a:rPr>
              <a:t>.</a:t>
            </a:r>
            <a:endParaRPr sz="1000">
              <a:solidFill>
                <a:schemeClr val="dk1"/>
              </a:solidFill>
              <a:latin typeface="Open Sans"/>
              <a:ea typeface="Open Sans"/>
              <a:cs typeface="Open Sans"/>
              <a:sym typeface="Open Sans"/>
            </a:endParaRPr>
          </a:p>
        </p:txBody>
      </p:sp>
      <p:pic>
        <p:nvPicPr>
          <p:cNvPr id="687" name="Google Shape;687;p40"/>
          <p:cNvPicPr preferRelativeResize="0"/>
          <p:nvPr/>
        </p:nvPicPr>
        <p:blipFill>
          <a:blip r:embed="rId5">
            <a:alphaModFix/>
          </a:blip>
          <a:stretch>
            <a:fillRect/>
          </a:stretch>
        </p:blipFill>
        <p:spPr>
          <a:xfrm>
            <a:off x="7666150" y="-54100"/>
            <a:ext cx="1138826" cy="15187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Citrus Example </a:t>
            </a:r>
            <a:endParaRPr/>
          </a:p>
        </p:txBody>
      </p:sp>
      <p:pic>
        <p:nvPicPr>
          <p:cNvPr id="693" name="Google Shape;693;p41"/>
          <p:cNvPicPr preferRelativeResize="0"/>
          <p:nvPr/>
        </p:nvPicPr>
        <p:blipFill>
          <a:blip r:embed="rId3">
            <a:alphaModFix/>
          </a:blip>
          <a:stretch>
            <a:fillRect/>
          </a:stretch>
        </p:blipFill>
        <p:spPr>
          <a:xfrm>
            <a:off x="814425" y="1112750"/>
            <a:ext cx="3569375" cy="3589550"/>
          </a:xfrm>
          <a:prstGeom prst="rect">
            <a:avLst/>
          </a:prstGeom>
          <a:noFill/>
          <a:ln>
            <a:noFill/>
          </a:ln>
        </p:spPr>
      </p:pic>
      <p:sp>
        <p:nvSpPr>
          <p:cNvPr id="694" name="Google Shape;694;p41"/>
          <p:cNvSpPr txBox="1"/>
          <p:nvPr/>
        </p:nvSpPr>
        <p:spPr>
          <a:xfrm>
            <a:off x="4461225" y="4055800"/>
            <a:ext cx="423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12121"/>
                </a:solidFill>
                <a:highlight>
                  <a:schemeClr val="lt1"/>
                </a:highlight>
                <a:latin typeface="Open Sans"/>
                <a:ea typeface="Open Sans"/>
                <a:cs typeface="Open Sans"/>
                <a:sym typeface="Open Sans"/>
              </a:rPr>
              <a:t>https://support.cytobank.org/hc/en-us/articles/227268328-Analysis-and-Intepretation-of-CITRUS-Results</a:t>
            </a:r>
            <a:endParaRPr sz="1000">
              <a:solidFill>
                <a:srgbClr val="212121"/>
              </a:solidFill>
              <a:highlight>
                <a:schemeClr val="lt1"/>
              </a:highlight>
              <a:latin typeface="Open Sans"/>
              <a:ea typeface="Open Sans"/>
              <a:cs typeface="Open Sans"/>
              <a:sym typeface="Open Sans"/>
            </a:endParaRPr>
          </a:p>
        </p:txBody>
      </p:sp>
      <p:pic>
        <p:nvPicPr>
          <p:cNvPr id="695" name="Google Shape;695;p41"/>
          <p:cNvPicPr preferRelativeResize="0"/>
          <p:nvPr/>
        </p:nvPicPr>
        <p:blipFill>
          <a:blip r:embed="rId4">
            <a:alphaModFix/>
          </a:blip>
          <a:stretch>
            <a:fillRect/>
          </a:stretch>
        </p:blipFill>
        <p:spPr>
          <a:xfrm>
            <a:off x="7693650" y="179700"/>
            <a:ext cx="1138826" cy="1518731"/>
          </a:xfrm>
          <a:prstGeom prst="rect">
            <a:avLst/>
          </a:prstGeom>
          <a:noFill/>
          <a:ln>
            <a:noFill/>
          </a:ln>
        </p:spPr>
      </p:pic>
      <p:sp>
        <p:nvSpPr>
          <p:cNvPr id="696" name="Google Shape;696;p41"/>
          <p:cNvSpPr txBox="1"/>
          <p:nvPr/>
        </p:nvSpPr>
        <p:spPr>
          <a:xfrm>
            <a:off x="5327900" y="2065675"/>
            <a:ext cx="3290400" cy="8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Open Sans"/>
                <a:ea typeface="Open Sans"/>
                <a:cs typeface="Open Sans"/>
                <a:sym typeface="Open Sans"/>
              </a:rPr>
              <a:t>Cluster Characterization</a:t>
            </a:r>
            <a:endParaRPr b="1" sz="1500">
              <a:solidFill>
                <a:schemeClr val="dk1"/>
              </a:solidFill>
              <a:latin typeface="Open Sans"/>
              <a:ea typeface="Open Sans"/>
              <a:cs typeface="Open Sans"/>
              <a:sym typeface="Open Sans"/>
            </a:endParaRPr>
          </a:p>
          <a:p>
            <a:pPr indent="0" lvl="0" marL="0" rtl="0" algn="l">
              <a:spcBef>
                <a:spcPts val="0"/>
              </a:spcBef>
              <a:spcAft>
                <a:spcPts val="0"/>
              </a:spcAft>
              <a:buNone/>
            </a:pPr>
            <a:r>
              <a:rPr lang="en" sz="1500">
                <a:solidFill>
                  <a:schemeClr val="dk1"/>
                </a:solidFill>
                <a:latin typeface="Open Sans"/>
                <a:ea typeface="Open Sans"/>
                <a:cs typeface="Open Sans"/>
                <a:sym typeface="Open Sans"/>
              </a:rPr>
              <a:t>Median &amp; Abundance</a:t>
            </a:r>
            <a:endParaRPr sz="150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2"/>
          <p:cNvSpPr txBox="1"/>
          <p:nvPr>
            <p:ph type="title"/>
          </p:nvPr>
        </p:nvSpPr>
        <p:spPr>
          <a:xfrm>
            <a:off x="232800" y="542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of Citrus Analysis</a:t>
            </a:r>
            <a:endParaRPr/>
          </a:p>
        </p:txBody>
      </p:sp>
      <p:sp>
        <p:nvSpPr>
          <p:cNvPr id="702" name="Google Shape;702;p42"/>
          <p:cNvSpPr txBox="1"/>
          <p:nvPr>
            <p:ph idx="1" type="body"/>
          </p:nvPr>
        </p:nvSpPr>
        <p:spPr>
          <a:xfrm>
            <a:off x="4682875" y="1457825"/>
            <a:ext cx="4107300" cy="306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FCS files of normalized, ‘live cell/no beads’ samples were randomly sampled for n single-cell events. </a:t>
            </a:r>
            <a:endParaRPr/>
          </a:p>
          <a:p>
            <a:pPr indent="-311150" lvl="0" marL="457200" rtl="0" algn="l">
              <a:spcBef>
                <a:spcPts val="0"/>
              </a:spcBef>
              <a:spcAft>
                <a:spcPts val="0"/>
              </a:spcAft>
              <a:buSzPts val="1300"/>
              <a:buAutoNum type="arabicPeriod"/>
            </a:pPr>
            <a:r>
              <a:rPr lang="en"/>
              <a:t>Collected single-cell events were pooled and iteratively hierarchically clustered based on similarity of expression of subsets of the measured channels. </a:t>
            </a:r>
            <a:endParaRPr/>
          </a:p>
          <a:p>
            <a:pPr indent="-311150" lvl="0" marL="457200" rtl="0" algn="l">
              <a:spcBef>
                <a:spcPts val="0"/>
              </a:spcBef>
              <a:spcAft>
                <a:spcPts val="0"/>
              </a:spcAft>
              <a:buSzPts val="1300"/>
              <a:buAutoNum type="arabicPeriod"/>
            </a:pPr>
            <a:r>
              <a:rPr lang="en"/>
              <a:t>The pooled dataset was split back into its constitutive samples, and the relative abundance of cells in each cluster was computed, as well as the median expression of each functional marker in each cluster. </a:t>
            </a:r>
            <a:endParaRPr/>
          </a:p>
          <a:p>
            <a:pPr indent="-311150" lvl="0" marL="457200" rtl="0" algn="l">
              <a:spcBef>
                <a:spcPts val="0"/>
              </a:spcBef>
              <a:spcAft>
                <a:spcPts val="0"/>
              </a:spcAft>
              <a:buSzPts val="1300"/>
              <a:buAutoNum type="arabicPeriod"/>
            </a:pPr>
            <a:r>
              <a:rPr lang="en"/>
              <a:t>Used the SAM algorithm in Citrus, which assesses FDR by permutations. </a:t>
            </a:r>
            <a:endParaRPr/>
          </a:p>
        </p:txBody>
      </p:sp>
      <p:pic>
        <p:nvPicPr>
          <p:cNvPr id="703" name="Google Shape;703;p42"/>
          <p:cNvPicPr preferRelativeResize="0"/>
          <p:nvPr/>
        </p:nvPicPr>
        <p:blipFill>
          <a:blip r:embed="rId3">
            <a:alphaModFix/>
          </a:blip>
          <a:stretch>
            <a:fillRect/>
          </a:stretch>
        </p:blipFill>
        <p:spPr>
          <a:xfrm>
            <a:off x="397825" y="1525488"/>
            <a:ext cx="4395049" cy="2357609"/>
          </a:xfrm>
          <a:prstGeom prst="rect">
            <a:avLst/>
          </a:prstGeom>
          <a:noFill/>
          <a:ln>
            <a:noFill/>
          </a:ln>
        </p:spPr>
      </p:pic>
      <p:sp>
        <p:nvSpPr>
          <p:cNvPr id="704" name="Google Shape;704;p42"/>
          <p:cNvSpPr txBox="1"/>
          <p:nvPr/>
        </p:nvSpPr>
        <p:spPr>
          <a:xfrm>
            <a:off x="842175" y="3953250"/>
            <a:ext cx="3776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000">
                <a:solidFill>
                  <a:srgbClr val="212121"/>
                </a:solidFill>
                <a:highlight>
                  <a:schemeClr val="lt1"/>
                </a:highlight>
                <a:latin typeface="Open Sans"/>
                <a:ea typeface="Open Sans"/>
                <a:cs typeface="Open Sans"/>
                <a:sym typeface="Open Sans"/>
              </a:rPr>
              <a:t>https://support.cytobank.org/hc/en-us/articles/228224108-Exporting-Clusters-from-a-CITRUS-Analysis-as-New-FCS-Files</a:t>
            </a:r>
            <a:endParaRPr sz="1000">
              <a:solidFill>
                <a:srgbClr val="212121"/>
              </a:solidFill>
              <a:highlight>
                <a:schemeClr val="lt1"/>
              </a:highlight>
              <a:latin typeface="Open Sans"/>
              <a:ea typeface="Open Sans"/>
              <a:cs typeface="Open Sans"/>
              <a:sym typeface="Open Sans"/>
            </a:endParaRPr>
          </a:p>
        </p:txBody>
      </p:sp>
      <p:pic>
        <p:nvPicPr>
          <p:cNvPr id="705" name="Google Shape;705;p42"/>
          <p:cNvPicPr preferRelativeResize="0"/>
          <p:nvPr/>
        </p:nvPicPr>
        <p:blipFill>
          <a:blip r:embed="rId4">
            <a:alphaModFix/>
          </a:blip>
          <a:stretch>
            <a:fillRect/>
          </a:stretch>
        </p:blipFill>
        <p:spPr>
          <a:xfrm>
            <a:off x="7831200" y="0"/>
            <a:ext cx="1138826" cy="15187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3"/>
          <p:cNvSpPr txBox="1"/>
          <p:nvPr>
            <p:ph type="title"/>
          </p:nvPr>
        </p:nvSpPr>
        <p:spPr>
          <a:xfrm>
            <a:off x="720000" y="177850"/>
            <a:ext cx="71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 algorithm - Significant Analysis of Microarrays</a:t>
            </a:r>
            <a:endParaRPr/>
          </a:p>
        </p:txBody>
      </p:sp>
      <p:sp>
        <p:nvSpPr>
          <p:cNvPr id="711" name="Google Shape;711;p43"/>
          <p:cNvSpPr txBox="1"/>
          <p:nvPr>
            <p:ph idx="1" type="body"/>
          </p:nvPr>
        </p:nvSpPr>
        <p:spPr>
          <a:xfrm>
            <a:off x="404500" y="1430100"/>
            <a:ext cx="32841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Used for </a:t>
            </a:r>
            <a:r>
              <a:rPr b="1" lang="en" sz="1500"/>
              <a:t>large-scale gene</a:t>
            </a:r>
            <a:r>
              <a:rPr lang="en" sz="1500"/>
              <a:t> or </a:t>
            </a:r>
            <a:r>
              <a:rPr b="1" lang="en" sz="1500"/>
              <a:t>protein expression </a:t>
            </a:r>
            <a:r>
              <a:rPr lang="en" sz="1500"/>
              <a:t>data like those collected with microarrays. </a:t>
            </a:r>
            <a:endParaRPr sz="1500"/>
          </a:p>
          <a:p>
            <a:pPr indent="-323850" lvl="0" marL="457200" rtl="0" algn="l">
              <a:spcBef>
                <a:spcPts val="0"/>
              </a:spcBef>
              <a:spcAft>
                <a:spcPts val="0"/>
              </a:spcAft>
              <a:buSzPts val="1500"/>
              <a:buChar char="●"/>
            </a:pPr>
            <a:r>
              <a:rPr lang="en" sz="1500"/>
              <a:t>Applied a</a:t>
            </a:r>
            <a:r>
              <a:rPr b="1" lang="en" sz="1500"/>
              <a:t> </a:t>
            </a:r>
            <a:r>
              <a:rPr b="1" lang="en" sz="1500">
                <a:uFill>
                  <a:noFill/>
                </a:uFill>
                <a:hlinkClick r:id="rId3"/>
              </a:rPr>
              <a:t>t-test</a:t>
            </a:r>
            <a:r>
              <a:rPr b="1" lang="en" sz="1500"/>
              <a:t> </a:t>
            </a:r>
            <a:r>
              <a:rPr lang="en" sz="1500"/>
              <a:t>at the </a:t>
            </a:r>
            <a:r>
              <a:rPr b="1" lang="en" sz="1500"/>
              <a:t>individual gene</a:t>
            </a:r>
            <a:r>
              <a:rPr lang="en" sz="1500"/>
              <a:t> or </a:t>
            </a:r>
            <a:r>
              <a:rPr b="1" lang="en" sz="1500"/>
              <a:t>protein level</a:t>
            </a:r>
            <a:r>
              <a:rPr lang="en" sz="1500"/>
              <a:t> </a:t>
            </a:r>
            <a:endParaRPr sz="1500"/>
          </a:p>
          <a:p>
            <a:pPr indent="-323850" lvl="1" marL="914400" rtl="0" algn="l">
              <a:spcBef>
                <a:spcPts val="0"/>
              </a:spcBef>
              <a:spcAft>
                <a:spcPts val="0"/>
              </a:spcAft>
              <a:buSzPts val="1500"/>
              <a:buChar char="○"/>
            </a:pPr>
            <a:r>
              <a:rPr lang="en" sz="1500"/>
              <a:t>determines whether the expression pattern for that gene or protein is significant.</a:t>
            </a:r>
            <a:endParaRPr sz="1500"/>
          </a:p>
        </p:txBody>
      </p:sp>
      <p:pic>
        <p:nvPicPr>
          <p:cNvPr id="712" name="Google Shape;712;p43"/>
          <p:cNvPicPr preferRelativeResize="0"/>
          <p:nvPr/>
        </p:nvPicPr>
        <p:blipFill>
          <a:blip r:embed="rId4">
            <a:alphaModFix/>
          </a:blip>
          <a:stretch>
            <a:fillRect/>
          </a:stretch>
        </p:blipFill>
        <p:spPr>
          <a:xfrm>
            <a:off x="3751900" y="1367875"/>
            <a:ext cx="5001073" cy="2971826"/>
          </a:xfrm>
          <a:prstGeom prst="rect">
            <a:avLst/>
          </a:prstGeom>
          <a:noFill/>
          <a:ln>
            <a:noFill/>
          </a:ln>
        </p:spPr>
      </p:pic>
      <p:sp>
        <p:nvSpPr>
          <p:cNvPr id="713" name="Google Shape;713;p43"/>
          <p:cNvSpPr txBox="1"/>
          <p:nvPr/>
        </p:nvSpPr>
        <p:spPr>
          <a:xfrm>
            <a:off x="3730788" y="4339700"/>
            <a:ext cx="5043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12121"/>
                </a:solidFill>
                <a:highlight>
                  <a:schemeClr val="lt1"/>
                </a:highlight>
                <a:latin typeface="Open Sans"/>
                <a:ea typeface="Open Sans"/>
                <a:cs typeface="Open Sans"/>
                <a:sym typeface="Open Sans"/>
              </a:rPr>
              <a:t>Polikowsky et al.  </a:t>
            </a:r>
            <a:r>
              <a:rPr i="1" lang="en" sz="1000">
                <a:solidFill>
                  <a:srgbClr val="212121"/>
                </a:solidFill>
                <a:highlight>
                  <a:schemeClr val="lt1"/>
                </a:highlight>
                <a:latin typeface="Open Sans"/>
                <a:ea typeface="Open Sans"/>
                <a:cs typeface="Open Sans"/>
                <a:sym typeface="Open Sans"/>
              </a:rPr>
              <a:t>Mass Cytometry: Methods and Protocols</a:t>
            </a:r>
            <a:r>
              <a:rPr lang="en" sz="1000">
                <a:solidFill>
                  <a:srgbClr val="212121"/>
                </a:solidFill>
                <a:highlight>
                  <a:schemeClr val="lt1"/>
                </a:highlight>
                <a:latin typeface="Open Sans"/>
                <a:ea typeface="Open Sans"/>
                <a:cs typeface="Open Sans"/>
                <a:sym typeface="Open Sans"/>
              </a:rPr>
              <a:t> (2019): 309-332.</a:t>
            </a:r>
            <a:endParaRPr sz="1000">
              <a:solidFill>
                <a:srgbClr val="21212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000">
              <a:solidFill>
                <a:srgbClr val="212121"/>
              </a:solidFill>
              <a:highlight>
                <a:schemeClr val="lt1"/>
              </a:highlight>
              <a:latin typeface="Open Sans"/>
              <a:ea typeface="Open Sans"/>
              <a:cs typeface="Open Sans"/>
              <a:sym typeface="Open Sans"/>
            </a:endParaRPr>
          </a:p>
        </p:txBody>
      </p:sp>
      <p:pic>
        <p:nvPicPr>
          <p:cNvPr id="714" name="Google Shape;714;p43"/>
          <p:cNvPicPr preferRelativeResize="0"/>
          <p:nvPr/>
        </p:nvPicPr>
        <p:blipFill>
          <a:blip r:embed="rId5">
            <a:alphaModFix/>
          </a:blip>
          <a:stretch>
            <a:fillRect/>
          </a:stretch>
        </p:blipFill>
        <p:spPr>
          <a:xfrm>
            <a:off x="7839000" y="0"/>
            <a:ext cx="1025709" cy="1367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4"/>
          <p:cNvSpPr txBox="1"/>
          <p:nvPr>
            <p:ph type="title"/>
          </p:nvPr>
        </p:nvSpPr>
        <p:spPr>
          <a:xfrm>
            <a:off x="197275" y="166225"/>
            <a:ext cx="536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Citrus - in this paper</a:t>
            </a:r>
            <a:endParaRPr/>
          </a:p>
        </p:txBody>
      </p:sp>
      <p:pic>
        <p:nvPicPr>
          <p:cNvPr id="720" name="Google Shape;720;p44"/>
          <p:cNvPicPr preferRelativeResize="0"/>
          <p:nvPr/>
        </p:nvPicPr>
        <p:blipFill rotWithShape="1">
          <a:blip r:embed="rId3">
            <a:alphaModFix/>
          </a:blip>
          <a:srcRect b="0" l="0" r="2856" t="4698"/>
          <a:stretch/>
        </p:blipFill>
        <p:spPr>
          <a:xfrm>
            <a:off x="197275" y="972725"/>
            <a:ext cx="6367925" cy="3294589"/>
          </a:xfrm>
          <a:prstGeom prst="rect">
            <a:avLst/>
          </a:prstGeom>
          <a:noFill/>
          <a:ln>
            <a:noFill/>
          </a:ln>
        </p:spPr>
      </p:pic>
      <p:sp>
        <p:nvSpPr>
          <p:cNvPr id="721" name="Google Shape;721;p44"/>
          <p:cNvSpPr txBox="1"/>
          <p:nvPr/>
        </p:nvSpPr>
        <p:spPr>
          <a:xfrm>
            <a:off x="6565200" y="1521200"/>
            <a:ext cx="257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Used for comparison between cell subset abundance and functional marker expression in PBMCs from uninfected controls and subjects with LTBI.</a:t>
            </a:r>
            <a:endParaRPr sz="1600">
              <a:solidFill>
                <a:schemeClr val="dk1"/>
              </a:solidFill>
              <a:latin typeface="Open Sans"/>
              <a:ea typeface="Open Sans"/>
              <a:cs typeface="Open Sans"/>
              <a:sym typeface="Open Sans"/>
            </a:endParaRPr>
          </a:p>
        </p:txBody>
      </p:sp>
      <p:pic>
        <p:nvPicPr>
          <p:cNvPr id="722" name="Google Shape;722;p44"/>
          <p:cNvPicPr preferRelativeResize="0"/>
          <p:nvPr/>
        </p:nvPicPr>
        <p:blipFill>
          <a:blip r:embed="rId4">
            <a:alphaModFix/>
          </a:blip>
          <a:stretch>
            <a:fillRect/>
          </a:stretch>
        </p:blipFill>
        <p:spPr>
          <a:xfrm>
            <a:off x="7666150" y="-54100"/>
            <a:ext cx="1138826" cy="15187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5"/>
          <p:cNvSpPr txBox="1"/>
          <p:nvPr>
            <p:ph type="title"/>
          </p:nvPr>
        </p:nvSpPr>
        <p:spPr>
          <a:xfrm>
            <a:off x="720000" y="21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Citrus - in this paper</a:t>
            </a:r>
            <a:endParaRPr/>
          </a:p>
        </p:txBody>
      </p:sp>
      <p:pic>
        <p:nvPicPr>
          <p:cNvPr id="728" name="Google Shape;728;p45"/>
          <p:cNvPicPr preferRelativeResize="0"/>
          <p:nvPr/>
        </p:nvPicPr>
        <p:blipFill rotWithShape="1">
          <a:blip r:embed="rId3">
            <a:alphaModFix/>
          </a:blip>
          <a:srcRect b="45764" l="0" r="59205" t="0"/>
          <a:stretch/>
        </p:blipFill>
        <p:spPr>
          <a:xfrm>
            <a:off x="720000" y="831875"/>
            <a:ext cx="3578450" cy="3537099"/>
          </a:xfrm>
          <a:prstGeom prst="rect">
            <a:avLst/>
          </a:prstGeom>
          <a:noFill/>
          <a:ln>
            <a:noFill/>
          </a:ln>
        </p:spPr>
      </p:pic>
      <p:pic>
        <p:nvPicPr>
          <p:cNvPr id="729" name="Google Shape;729;p45"/>
          <p:cNvPicPr preferRelativeResize="0"/>
          <p:nvPr/>
        </p:nvPicPr>
        <p:blipFill>
          <a:blip r:embed="rId4">
            <a:alphaModFix/>
          </a:blip>
          <a:stretch>
            <a:fillRect/>
          </a:stretch>
        </p:blipFill>
        <p:spPr>
          <a:xfrm>
            <a:off x="4464600" y="1970325"/>
            <a:ext cx="4540751" cy="2398645"/>
          </a:xfrm>
          <a:prstGeom prst="rect">
            <a:avLst/>
          </a:prstGeom>
          <a:noFill/>
          <a:ln>
            <a:noFill/>
          </a:ln>
        </p:spPr>
      </p:pic>
      <p:pic>
        <p:nvPicPr>
          <p:cNvPr id="730" name="Google Shape;730;p45"/>
          <p:cNvPicPr preferRelativeResize="0"/>
          <p:nvPr/>
        </p:nvPicPr>
        <p:blipFill>
          <a:blip r:embed="rId5">
            <a:alphaModFix/>
          </a:blip>
          <a:stretch>
            <a:fillRect/>
          </a:stretch>
        </p:blipFill>
        <p:spPr>
          <a:xfrm>
            <a:off x="7666150" y="-54100"/>
            <a:ext cx="1138826" cy="15187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8"/>
          <p:cNvSpPr txBox="1"/>
          <p:nvPr>
            <p:ph idx="1" type="subTitle"/>
          </p:nvPr>
        </p:nvSpPr>
        <p:spPr>
          <a:xfrm>
            <a:off x="714688" y="4108125"/>
            <a:ext cx="4393800" cy="510900"/>
          </a:xfrm>
          <a:prstGeom prst="rect">
            <a:avLst/>
          </a:prstGeom>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t/>
            </a:r>
            <a:endParaRPr sz="1200">
              <a:solidFill>
                <a:srgbClr val="1F2328"/>
              </a:solidFill>
              <a:latin typeface="Arial"/>
              <a:ea typeface="Arial"/>
              <a:cs typeface="Arial"/>
              <a:sym typeface="Arial"/>
            </a:endParaRPr>
          </a:p>
          <a:p>
            <a:pPr indent="0" lvl="0" marL="0" rtl="0" algn="l">
              <a:spcBef>
                <a:spcPts val="0"/>
              </a:spcBef>
              <a:spcAft>
                <a:spcPts val="0"/>
              </a:spcAft>
              <a:buNone/>
            </a:pPr>
            <a:r>
              <a:t/>
            </a:r>
            <a:endParaRPr/>
          </a:p>
        </p:txBody>
      </p:sp>
      <p:sp>
        <p:nvSpPr>
          <p:cNvPr id="522" name="Google Shape;522;p28"/>
          <p:cNvSpPr txBox="1"/>
          <p:nvPr>
            <p:ph idx="4294967295" type="title"/>
          </p:nvPr>
        </p:nvSpPr>
        <p:spPr>
          <a:xfrm>
            <a:off x="517750" y="515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In the spirit of Polly Matzinger, our co-authors are…</a:t>
            </a:r>
            <a:endParaRPr sz="2300"/>
          </a:p>
        </p:txBody>
      </p:sp>
      <p:pic>
        <p:nvPicPr>
          <p:cNvPr id="523" name="Google Shape;523;p28"/>
          <p:cNvPicPr preferRelativeResize="0"/>
          <p:nvPr/>
        </p:nvPicPr>
        <p:blipFill rotWithShape="1">
          <a:blip r:embed="rId3">
            <a:alphaModFix/>
          </a:blip>
          <a:srcRect b="7844" l="9642" r="3249" t="26838"/>
          <a:stretch/>
        </p:blipFill>
        <p:spPr>
          <a:xfrm>
            <a:off x="4389450" y="1260400"/>
            <a:ext cx="1536925" cy="1536527"/>
          </a:xfrm>
          <a:prstGeom prst="rect">
            <a:avLst/>
          </a:prstGeom>
          <a:noFill/>
          <a:ln>
            <a:noFill/>
          </a:ln>
        </p:spPr>
      </p:pic>
      <p:pic>
        <p:nvPicPr>
          <p:cNvPr id="524" name="Google Shape;524;p28"/>
          <p:cNvPicPr preferRelativeResize="0"/>
          <p:nvPr/>
        </p:nvPicPr>
        <p:blipFill rotWithShape="1">
          <a:blip r:embed="rId4">
            <a:alphaModFix/>
          </a:blip>
          <a:srcRect b="16587" l="16034" r="24992" t="14698"/>
          <a:stretch/>
        </p:blipFill>
        <p:spPr>
          <a:xfrm>
            <a:off x="509550" y="1218400"/>
            <a:ext cx="1043078" cy="1620526"/>
          </a:xfrm>
          <a:prstGeom prst="rect">
            <a:avLst/>
          </a:prstGeom>
          <a:noFill/>
          <a:ln>
            <a:noFill/>
          </a:ln>
        </p:spPr>
      </p:pic>
      <p:pic>
        <p:nvPicPr>
          <p:cNvPr id="525" name="Google Shape;525;p28"/>
          <p:cNvPicPr preferRelativeResize="0"/>
          <p:nvPr/>
        </p:nvPicPr>
        <p:blipFill rotWithShape="1">
          <a:blip r:embed="rId5">
            <a:alphaModFix/>
          </a:blip>
          <a:srcRect b="9798" l="14916" r="18612" t="16753"/>
          <a:stretch/>
        </p:blipFill>
        <p:spPr>
          <a:xfrm>
            <a:off x="2135055" y="1308050"/>
            <a:ext cx="1739095" cy="1441225"/>
          </a:xfrm>
          <a:prstGeom prst="rect">
            <a:avLst/>
          </a:prstGeom>
          <a:noFill/>
          <a:ln>
            <a:noFill/>
          </a:ln>
        </p:spPr>
      </p:pic>
      <p:pic>
        <p:nvPicPr>
          <p:cNvPr id="526" name="Google Shape;526;p28"/>
          <p:cNvPicPr preferRelativeResize="0"/>
          <p:nvPr/>
        </p:nvPicPr>
        <p:blipFill>
          <a:blip r:embed="rId6">
            <a:alphaModFix/>
          </a:blip>
          <a:stretch>
            <a:fillRect/>
          </a:stretch>
        </p:blipFill>
        <p:spPr>
          <a:xfrm>
            <a:off x="2927100" y="2990892"/>
            <a:ext cx="1422774" cy="1897032"/>
          </a:xfrm>
          <a:prstGeom prst="rect">
            <a:avLst/>
          </a:prstGeom>
          <a:noFill/>
          <a:ln>
            <a:noFill/>
          </a:ln>
        </p:spPr>
      </p:pic>
      <p:pic>
        <p:nvPicPr>
          <p:cNvPr id="527" name="Google Shape;527;p28"/>
          <p:cNvPicPr preferRelativeResize="0"/>
          <p:nvPr/>
        </p:nvPicPr>
        <p:blipFill rotWithShape="1">
          <a:blip r:embed="rId7">
            <a:alphaModFix/>
          </a:blip>
          <a:srcRect b="0" l="0" r="7192" t="5132"/>
          <a:stretch/>
        </p:blipFill>
        <p:spPr>
          <a:xfrm>
            <a:off x="827875" y="2968675"/>
            <a:ext cx="1422774" cy="1939174"/>
          </a:xfrm>
          <a:prstGeom prst="rect">
            <a:avLst/>
          </a:prstGeom>
          <a:noFill/>
          <a:ln>
            <a:noFill/>
          </a:ln>
        </p:spPr>
      </p:pic>
      <p:pic>
        <p:nvPicPr>
          <p:cNvPr id="528" name="Google Shape;528;p28"/>
          <p:cNvPicPr preferRelativeResize="0"/>
          <p:nvPr/>
        </p:nvPicPr>
        <p:blipFill>
          <a:blip r:embed="rId8">
            <a:alphaModFix/>
          </a:blip>
          <a:stretch>
            <a:fillRect/>
          </a:stretch>
        </p:blipFill>
        <p:spPr>
          <a:xfrm>
            <a:off x="4996163" y="2968678"/>
            <a:ext cx="1477853" cy="1970851"/>
          </a:xfrm>
          <a:prstGeom prst="rect">
            <a:avLst/>
          </a:prstGeom>
          <a:noFill/>
          <a:ln>
            <a:noFill/>
          </a:ln>
        </p:spPr>
      </p:pic>
      <p:sp>
        <p:nvSpPr>
          <p:cNvPr id="529" name="Google Shape;529;p28"/>
          <p:cNvSpPr txBox="1"/>
          <p:nvPr/>
        </p:nvSpPr>
        <p:spPr>
          <a:xfrm>
            <a:off x="509550" y="2688325"/>
            <a:ext cx="778500" cy="1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530" name="Google Shape;530;p28"/>
          <p:cNvPicPr preferRelativeResize="0"/>
          <p:nvPr/>
        </p:nvPicPr>
        <p:blipFill>
          <a:blip r:embed="rId9">
            <a:alphaModFix/>
          </a:blip>
          <a:stretch>
            <a:fillRect/>
          </a:stretch>
        </p:blipFill>
        <p:spPr>
          <a:xfrm>
            <a:off x="7120325" y="2968675"/>
            <a:ext cx="1536926" cy="1970851"/>
          </a:xfrm>
          <a:prstGeom prst="rect">
            <a:avLst/>
          </a:prstGeom>
          <a:noFill/>
          <a:ln>
            <a:noFill/>
          </a:ln>
        </p:spPr>
      </p:pic>
      <p:pic>
        <p:nvPicPr>
          <p:cNvPr id="531" name="Google Shape;531;p28"/>
          <p:cNvPicPr preferRelativeResize="0"/>
          <p:nvPr/>
        </p:nvPicPr>
        <p:blipFill>
          <a:blip r:embed="rId10">
            <a:alphaModFix/>
          </a:blip>
          <a:stretch>
            <a:fillRect/>
          </a:stretch>
        </p:blipFill>
        <p:spPr>
          <a:xfrm>
            <a:off x="6441675" y="1149923"/>
            <a:ext cx="1560025" cy="168900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6"/>
          <p:cNvSpPr txBox="1"/>
          <p:nvPr>
            <p:ph type="title"/>
          </p:nvPr>
        </p:nvSpPr>
        <p:spPr>
          <a:xfrm>
            <a:off x="698425" y="373800"/>
            <a:ext cx="7503900" cy="10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viSNE (Visualization of High-Dimensional Single-Cell Data)</a:t>
            </a:r>
            <a:endParaRPr/>
          </a:p>
        </p:txBody>
      </p:sp>
      <p:sp>
        <p:nvSpPr>
          <p:cNvPr id="736" name="Google Shape;736;p46"/>
          <p:cNvSpPr txBox="1"/>
          <p:nvPr/>
        </p:nvSpPr>
        <p:spPr>
          <a:xfrm>
            <a:off x="662475" y="1603050"/>
            <a:ext cx="3305700" cy="2803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Reduces high parameter biological data down to two dimensions</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Single cell resolution is still maintained</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Allows researchers to identify phenotypically distinguishable cell subsets and gate single cell events</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Visualization can be limited</a:t>
            </a:r>
            <a:endParaRPr sz="1600">
              <a:solidFill>
                <a:schemeClr val="dk1"/>
              </a:solidFill>
              <a:latin typeface="Open Sans"/>
              <a:ea typeface="Open Sans"/>
              <a:cs typeface="Open Sans"/>
              <a:sym typeface="Open Sans"/>
            </a:endParaRPr>
          </a:p>
        </p:txBody>
      </p:sp>
      <p:pic>
        <p:nvPicPr>
          <p:cNvPr id="737" name="Google Shape;737;p46"/>
          <p:cNvPicPr preferRelativeResize="0"/>
          <p:nvPr/>
        </p:nvPicPr>
        <p:blipFill>
          <a:blip r:embed="rId3">
            <a:alphaModFix/>
          </a:blip>
          <a:stretch>
            <a:fillRect/>
          </a:stretch>
        </p:blipFill>
        <p:spPr>
          <a:xfrm>
            <a:off x="4205375" y="1628925"/>
            <a:ext cx="3148650" cy="2751751"/>
          </a:xfrm>
          <a:prstGeom prst="rect">
            <a:avLst/>
          </a:prstGeom>
          <a:noFill/>
          <a:ln>
            <a:noFill/>
          </a:ln>
        </p:spPr>
      </p:pic>
      <p:sp>
        <p:nvSpPr>
          <p:cNvPr id="738" name="Google Shape;738;p46"/>
          <p:cNvSpPr txBox="1"/>
          <p:nvPr/>
        </p:nvSpPr>
        <p:spPr>
          <a:xfrm>
            <a:off x="7354025" y="4189325"/>
            <a:ext cx="1789800" cy="5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From </a:t>
            </a:r>
            <a:r>
              <a:rPr lang="en" sz="1300">
                <a:solidFill>
                  <a:srgbClr val="212121"/>
                </a:solidFill>
                <a:highlight>
                  <a:schemeClr val="lt1"/>
                </a:highlight>
                <a:latin typeface="Roboto"/>
                <a:ea typeface="Roboto"/>
                <a:cs typeface="Roboto"/>
                <a:sym typeface="Roboto"/>
              </a:rPr>
              <a:t>Amir el-AD et al. </a:t>
            </a:r>
            <a:r>
              <a:rPr i="1" lang="en" sz="1300">
                <a:solidFill>
                  <a:srgbClr val="212121"/>
                </a:solidFill>
                <a:highlight>
                  <a:schemeClr val="lt1"/>
                </a:highlight>
                <a:latin typeface="Roboto"/>
                <a:ea typeface="Roboto"/>
                <a:cs typeface="Roboto"/>
                <a:sym typeface="Roboto"/>
              </a:rPr>
              <a:t>Nat Biotechnol</a:t>
            </a:r>
            <a:r>
              <a:rPr lang="en" sz="1300">
                <a:solidFill>
                  <a:srgbClr val="212121"/>
                </a:solidFill>
                <a:highlight>
                  <a:schemeClr val="lt1"/>
                </a:highlight>
                <a:latin typeface="Roboto"/>
                <a:ea typeface="Roboto"/>
                <a:cs typeface="Roboto"/>
                <a:sym typeface="Roboto"/>
              </a:rPr>
              <a:t> 2013</a:t>
            </a:r>
            <a:endParaRPr sz="1200">
              <a:solidFill>
                <a:schemeClr val="dk1"/>
              </a:solidFill>
              <a:latin typeface="Open Sans"/>
              <a:ea typeface="Open Sans"/>
              <a:cs typeface="Open Sans"/>
              <a:sym typeface="Open Sans"/>
            </a:endParaRPr>
          </a:p>
        </p:txBody>
      </p:sp>
      <p:pic>
        <p:nvPicPr>
          <p:cNvPr id="739" name="Google Shape;739;p46"/>
          <p:cNvPicPr preferRelativeResize="0"/>
          <p:nvPr/>
        </p:nvPicPr>
        <p:blipFill>
          <a:blip r:embed="rId4">
            <a:alphaModFix/>
          </a:blip>
          <a:stretch>
            <a:fillRect/>
          </a:stretch>
        </p:blipFill>
        <p:spPr>
          <a:xfrm>
            <a:off x="7644214" y="141075"/>
            <a:ext cx="1350337" cy="1461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47"/>
          <p:cNvSpPr txBox="1"/>
          <p:nvPr>
            <p:ph type="title"/>
          </p:nvPr>
        </p:nvSpPr>
        <p:spPr>
          <a:xfrm>
            <a:off x="1101525" y="351575"/>
            <a:ext cx="467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viSNE Analysis Findings</a:t>
            </a:r>
            <a:endParaRPr/>
          </a:p>
        </p:txBody>
      </p:sp>
      <p:pic>
        <p:nvPicPr>
          <p:cNvPr id="745" name="Google Shape;745;p47"/>
          <p:cNvPicPr preferRelativeResize="0"/>
          <p:nvPr/>
        </p:nvPicPr>
        <p:blipFill>
          <a:blip r:embed="rId3">
            <a:alphaModFix/>
          </a:blip>
          <a:stretch>
            <a:fillRect/>
          </a:stretch>
        </p:blipFill>
        <p:spPr>
          <a:xfrm>
            <a:off x="4899076" y="3155600"/>
            <a:ext cx="2476824" cy="1399400"/>
          </a:xfrm>
          <a:prstGeom prst="rect">
            <a:avLst/>
          </a:prstGeom>
          <a:noFill/>
          <a:ln>
            <a:noFill/>
          </a:ln>
        </p:spPr>
      </p:pic>
      <p:sp>
        <p:nvSpPr>
          <p:cNvPr id="746" name="Google Shape;746;p47"/>
          <p:cNvSpPr txBox="1"/>
          <p:nvPr/>
        </p:nvSpPr>
        <p:spPr>
          <a:xfrm>
            <a:off x="706150" y="1228050"/>
            <a:ext cx="3549600" cy="3327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Open Sans"/>
              <a:buChar char="●"/>
            </a:pPr>
            <a:r>
              <a:rPr lang="en" sz="1700">
                <a:solidFill>
                  <a:schemeClr val="dk1"/>
                </a:solidFill>
                <a:latin typeface="Open Sans"/>
                <a:ea typeface="Open Sans"/>
                <a:cs typeface="Open Sans"/>
                <a:sym typeface="Open Sans"/>
              </a:rPr>
              <a:t>Granzyme B</a:t>
            </a:r>
            <a:r>
              <a:rPr lang="en">
                <a:solidFill>
                  <a:schemeClr val="dk1"/>
                </a:solidFill>
                <a:latin typeface="Raleway"/>
                <a:ea typeface="Raleway"/>
                <a:cs typeface="Raleway"/>
                <a:sym typeface="Raleway"/>
              </a:rPr>
              <a:t> </a:t>
            </a:r>
            <a:r>
              <a:rPr lang="en" sz="1700">
                <a:solidFill>
                  <a:schemeClr val="dk1"/>
                </a:solidFill>
                <a:latin typeface="Open Sans"/>
                <a:ea typeface="Open Sans"/>
                <a:cs typeface="Open Sans"/>
                <a:sym typeface="Open Sans"/>
              </a:rPr>
              <a:t>(</a:t>
            </a:r>
            <a:r>
              <a:rPr lang="en" sz="1700">
                <a:solidFill>
                  <a:schemeClr val="dk1"/>
                </a:solidFill>
                <a:latin typeface="Open Sans"/>
                <a:ea typeface="Open Sans"/>
                <a:cs typeface="Open Sans"/>
                <a:sym typeface="Open Sans"/>
              </a:rPr>
              <a:t>GZMB) expression level in 14 uninfected patients and 14 LTBI </a:t>
            </a:r>
            <a:r>
              <a:rPr lang="en" sz="1700">
                <a:solidFill>
                  <a:schemeClr val="dk1"/>
                </a:solidFill>
                <a:latin typeface="Open Sans"/>
                <a:ea typeface="Open Sans"/>
                <a:cs typeface="Open Sans"/>
                <a:sym typeface="Open Sans"/>
              </a:rPr>
              <a:t>patients </a:t>
            </a:r>
            <a:r>
              <a:rPr lang="en" sz="1700">
                <a:solidFill>
                  <a:schemeClr val="dk1"/>
                </a:solidFill>
                <a:latin typeface="Open Sans"/>
                <a:ea typeface="Open Sans"/>
                <a:cs typeface="Open Sans"/>
                <a:sym typeface="Open Sans"/>
              </a:rPr>
              <a:t>analyzed</a:t>
            </a:r>
            <a:endParaRPr sz="1700">
              <a:solidFill>
                <a:schemeClr val="dk1"/>
              </a:solidFill>
              <a:latin typeface="Open Sans"/>
              <a:ea typeface="Open Sans"/>
              <a:cs typeface="Open Sans"/>
              <a:sym typeface="Open Sans"/>
            </a:endParaRPr>
          </a:p>
          <a:p>
            <a:pPr indent="-336550" lvl="0" marL="457200" rtl="0" algn="l">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GZMB released by lymphocytes and NK cells to kill infected and tumor cells</a:t>
            </a:r>
            <a:endParaRPr sz="1700">
              <a:solidFill>
                <a:schemeClr val="dk1"/>
              </a:solidFill>
              <a:latin typeface="Open Sans"/>
              <a:ea typeface="Open Sans"/>
              <a:cs typeface="Open Sans"/>
              <a:sym typeface="Open Sans"/>
            </a:endParaRPr>
          </a:p>
          <a:p>
            <a:pPr indent="-336550" lvl="0" marL="457200" rtl="0" algn="l">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Significantly more expression found in all cell subsets for LTBI patients over uninfected patients</a:t>
            </a:r>
            <a:endParaRPr sz="1700">
              <a:solidFill>
                <a:schemeClr val="dk1"/>
              </a:solidFill>
              <a:latin typeface="Open Sans"/>
              <a:ea typeface="Open Sans"/>
              <a:cs typeface="Open Sans"/>
              <a:sym typeface="Open Sans"/>
            </a:endParaRPr>
          </a:p>
        </p:txBody>
      </p:sp>
      <p:pic>
        <p:nvPicPr>
          <p:cNvPr id="747" name="Google Shape;747;p47"/>
          <p:cNvPicPr preferRelativeResize="0"/>
          <p:nvPr/>
        </p:nvPicPr>
        <p:blipFill>
          <a:blip r:embed="rId4">
            <a:alphaModFix/>
          </a:blip>
          <a:stretch>
            <a:fillRect/>
          </a:stretch>
        </p:blipFill>
        <p:spPr>
          <a:xfrm>
            <a:off x="5311250" y="1067576"/>
            <a:ext cx="1652475" cy="1664025"/>
          </a:xfrm>
          <a:prstGeom prst="rect">
            <a:avLst/>
          </a:prstGeom>
          <a:noFill/>
          <a:ln>
            <a:noFill/>
          </a:ln>
        </p:spPr>
      </p:pic>
      <p:sp>
        <p:nvSpPr>
          <p:cNvPr id="748" name="Google Shape;748;p47"/>
          <p:cNvSpPr txBox="1"/>
          <p:nvPr/>
        </p:nvSpPr>
        <p:spPr>
          <a:xfrm>
            <a:off x="5371875" y="2695450"/>
            <a:ext cx="15312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1F1F1F"/>
                </a:solidFill>
              </a:rPr>
              <a:t>Hiebert et al., </a:t>
            </a:r>
            <a:r>
              <a:rPr i="1" lang="en" sz="700">
                <a:solidFill>
                  <a:schemeClr val="hlink"/>
                </a:solidFill>
                <a:uFill>
                  <a:noFill/>
                </a:uFill>
                <a:hlinkClick r:id="rId5"/>
              </a:rPr>
              <a:t>Trends in Molecular Medicine</a:t>
            </a:r>
            <a:r>
              <a:rPr lang="en" sz="700">
                <a:solidFill>
                  <a:srgbClr val="1F1F1F"/>
                </a:solidFill>
              </a:rPr>
              <a:t>, 2012</a:t>
            </a:r>
            <a:endParaRPr sz="600">
              <a:solidFill>
                <a:schemeClr val="dk1"/>
              </a:solidFill>
              <a:latin typeface="Open Sans"/>
              <a:ea typeface="Open Sans"/>
              <a:cs typeface="Open Sans"/>
              <a:sym typeface="Open Sans"/>
            </a:endParaRPr>
          </a:p>
        </p:txBody>
      </p:sp>
      <p:pic>
        <p:nvPicPr>
          <p:cNvPr id="749" name="Google Shape;749;p47"/>
          <p:cNvPicPr preferRelativeResize="0"/>
          <p:nvPr/>
        </p:nvPicPr>
        <p:blipFill>
          <a:blip r:embed="rId6">
            <a:alphaModFix/>
          </a:blip>
          <a:stretch>
            <a:fillRect/>
          </a:stretch>
        </p:blipFill>
        <p:spPr>
          <a:xfrm>
            <a:off x="8019237" y="351575"/>
            <a:ext cx="1003964" cy="1086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8"/>
          <p:cNvSpPr txBox="1"/>
          <p:nvPr>
            <p:ph type="title"/>
          </p:nvPr>
        </p:nvSpPr>
        <p:spPr>
          <a:xfrm>
            <a:off x="720000" y="445025"/>
            <a:ext cx="685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 Mixture Deconvolution</a:t>
            </a:r>
            <a:endParaRPr/>
          </a:p>
        </p:txBody>
      </p:sp>
      <p:sp>
        <p:nvSpPr>
          <p:cNvPr id="755" name="Google Shape;755;p48"/>
          <p:cNvSpPr txBox="1"/>
          <p:nvPr>
            <p:ph idx="1" type="body"/>
          </p:nvPr>
        </p:nvSpPr>
        <p:spPr>
          <a:xfrm>
            <a:off x="720000" y="1116775"/>
            <a:ext cx="63633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technique</a:t>
            </a:r>
            <a:endParaRPr/>
          </a:p>
          <a:p>
            <a:pPr indent="-311150" lvl="0" marL="457200" rtl="0" algn="l">
              <a:spcBef>
                <a:spcPts val="0"/>
              </a:spcBef>
              <a:spcAft>
                <a:spcPts val="0"/>
              </a:spcAft>
              <a:buSzPts val="1300"/>
              <a:buChar char="●"/>
            </a:pPr>
            <a:r>
              <a:rPr lang="en"/>
              <a:t>Measures proportions of different cell types in a mixed sample</a:t>
            </a:r>
            <a:endParaRPr/>
          </a:p>
          <a:p>
            <a:pPr indent="-311150" lvl="0" marL="457200" rtl="0" algn="l">
              <a:spcBef>
                <a:spcPts val="0"/>
              </a:spcBef>
              <a:spcAft>
                <a:spcPts val="0"/>
              </a:spcAft>
              <a:buSzPts val="1300"/>
              <a:buChar char="●"/>
            </a:pPr>
            <a:r>
              <a:rPr lang="en"/>
              <a:t>Bulk gene expression data to identify individual cell types</a:t>
            </a:r>
            <a:endParaRPr/>
          </a:p>
          <a:p>
            <a:pPr indent="-311150" lvl="0" marL="457200" rtl="0" algn="l">
              <a:spcBef>
                <a:spcPts val="0"/>
              </a:spcBef>
              <a:spcAft>
                <a:spcPts val="0"/>
              </a:spcAft>
              <a:buSzPts val="1300"/>
              <a:buChar char="●"/>
            </a:pPr>
            <a:r>
              <a:rPr lang="en"/>
              <a:t>Percentage of the total live cells </a:t>
            </a:r>
            <a:endParaRPr/>
          </a:p>
          <a:p>
            <a:pPr indent="0" lvl="0" marL="0" rtl="0" algn="l">
              <a:spcBef>
                <a:spcPts val="0"/>
              </a:spcBef>
              <a:spcAft>
                <a:spcPts val="0"/>
              </a:spcAft>
              <a:buNone/>
            </a:pPr>
            <a:r>
              <a:t/>
            </a:r>
            <a:endParaRPr/>
          </a:p>
        </p:txBody>
      </p:sp>
      <p:pic>
        <p:nvPicPr>
          <p:cNvPr id="756" name="Google Shape;756;p48"/>
          <p:cNvPicPr preferRelativeResize="0"/>
          <p:nvPr/>
        </p:nvPicPr>
        <p:blipFill>
          <a:blip r:embed="rId3">
            <a:alphaModFix/>
          </a:blip>
          <a:stretch>
            <a:fillRect/>
          </a:stretch>
        </p:blipFill>
        <p:spPr>
          <a:xfrm>
            <a:off x="1300350" y="2045750"/>
            <a:ext cx="3897395" cy="2728949"/>
          </a:xfrm>
          <a:prstGeom prst="rect">
            <a:avLst/>
          </a:prstGeom>
          <a:noFill/>
          <a:ln>
            <a:noFill/>
          </a:ln>
        </p:spPr>
      </p:pic>
      <p:pic>
        <p:nvPicPr>
          <p:cNvPr id="757" name="Google Shape;757;p48"/>
          <p:cNvPicPr preferRelativeResize="0"/>
          <p:nvPr/>
        </p:nvPicPr>
        <p:blipFill rotWithShape="1">
          <a:blip r:embed="rId4">
            <a:alphaModFix/>
          </a:blip>
          <a:srcRect b="43164" l="26992" r="53796" t="7818"/>
          <a:stretch/>
        </p:blipFill>
        <p:spPr>
          <a:xfrm>
            <a:off x="6119850" y="2216538"/>
            <a:ext cx="1973977" cy="2201825"/>
          </a:xfrm>
          <a:prstGeom prst="rect">
            <a:avLst/>
          </a:prstGeom>
          <a:noFill/>
          <a:ln>
            <a:noFill/>
          </a:ln>
        </p:spPr>
      </p:pic>
      <p:sp>
        <p:nvSpPr>
          <p:cNvPr id="758" name="Google Shape;758;p48"/>
          <p:cNvSpPr txBox="1"/>
          <p:nvPr/>
        </p:nvSpPr>
        <p:spPr>
          <a:xfrm>
            <a:off x="1467013" y="4663400"/>
            <a:ext cx="3691200" cy="1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dk1"/>
                </a:solidFill>
                <a:latin typeface="Raleway"/>
                <a:ea typeface="Raleway"/>
                <a:cs typeface="Raleway"/>
                <a:sym typeface="Raleway"/>
                <a:hlinkClick r:id="rId5">
                  <a:extLst>
                    <a:ext uri="{A12FA001-AC4F-418D-AE19-62706E023703}">
                      <ahyp:hlinkClr val="tx"/>
                    </a:ext>
                  </a:extLst>
                </a:hlinkClick>
              </a:rPr>
              <a:t>https://en.wikipedia.org/wiki/Cellular_deconvolution</a:t>
            </a:r>
            <a:r>
              <a:rPr lang="en" sz="900">
                <a:solidFill>
                  <a:schemeClr val="dk1"/>
                </a:solidFill>
                <a:latin typeface="Raleway"/>
                <a:ea typeface="Raleway"/>
                <a:cs typeface="Raleway"/>
                <a:sym typeface="Raleway"/>
              </a:rPr>
              <a:t> </a:t>
            </a:r>
            <a:endParaRPr sz="900">
              <a:solidFill>
                <a:schemeClr val="dk1"/>
              </a:solidFill>
              <a:latin typeface="Raleway"/>
              <a:ea typeface="Raleway"/>
              <a:cs typeface="Raleway"/>
              <a:sym typeface="Raleway"/>
            </a:endParaRPr>
          </a:p>
          <a:p>
            <a:pPr indent="0" lvl="0" marL="0" rtl="0" algn="l">
              <a:spcBef>
                <a:spcPts val="0"/>
              </a:spcBef>
              <a:spcAft>
                <a:spcPts val="0"/>
              </a:spcAft>
              <a:buNone/>
            </a:pPr>
            <a:r>
              <a:t/>
            </a:r>
            <a:endParaRPr sz="1200">
              <a:solidFill>
                <a:schemeClr val="dk1"/>
              </a:solidFill>
              <a:latin typeface="Raleway"/>
              <a:ea typeface="Raleway"/>
              <a:cs typeface="Raleway"/>
              <a:sym typeface="Raleway"/>
            </a:endParaRPr>
          </a:p>
        </p:txBody>
      </p:sp>
      <p:sp>
        <p:nvSpPr>
          <p:cNvPr id="759" name="Google Shape;759;p48"/>
          <p:cNvSpPr txBox="1"/>
          <p:nvPr/>
        </p:nvSpPr>
        <p:spPr>
          <a:xfrm>
            <a:off x="6119850" y="4395500"/>
            <a:ext cx="2309700" cy="2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Fig. 4b Statistical Significance of NK cell levels</a:t>
            </a:r>
            <a:endParaRPr sz="1200">
              <a:solidFill>
                <a:schemeClr val="dk1"/>
              </a:solidFill>
              <a:latin typeface="Open Sans"/>
              <a:ea typeface="Open Sans"/>
              <a:cs typeface="Open Sans"/>
              <a:sym typeface="Open Sans"/>
            </a:endParaRPr>
          </a:p>
        </p:txBody>
      </p:sp>
      <p:pic>
        <p:nvPicPr>
          <p:cNvPr id="760" name="Google Shape;760;p48"/>
          <p:cNvPicPr preferRelativeResize="0"/>
          <p:nvPr/>
        </p:nvPicPr>
        <p:blipFill rotWithShape="1">
          <a:blip r:embed="rId6">
            <a:alphaModFix/>
          </a:blip>
          <a:srcRect b="9389" l="0" r="0" t="9389"/>
          <a:stretch/>
        </p:blipFill>
        <p:spPr>
          <a:xfrm>
            <a:off x="7746651" y="131725"/>
            <a:ext cx="1094676" cy="118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49"/>
          <p:cNvSpPr txBox="1"/>
          <p:nvPr>
            <p:ph idx="4294967295" type="ctrTitle"/>
          </p:nvPr>
        </p:nvSpPr>
        <p:spPr>
          <a:xfrm>
            <a:off x="2873850" y="1989900"/>
            <a:ext cx="3396300" cy="11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800"/>
              <a:t>Results</a:t>
            </a:r>
            <a:endParaRPr sz="6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Analysis of cell subsets defined by surface protein expression</a:t>
            </a:r>
            <a:endParaRPr sz="2100"/>
          </a:p>
        </p:txBody>
      </p:sp>
      <p:sp>
        <p:nvSpPr>
          <p:cNvPr id="771" name="Google Shape;771;p50"/>
          <p:cNvSpPr txBox="1"/>
          <p:nvPr>
            <p:ph idx="1" type="body"/>
          </p:nvPr>
        </p:nvSpPr>
        <p:spPr>
          <a:xfrm>
            <a:off x="720000" y="1215750"/>
            <a:ext cx="811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Significant differences</a:t>
            </a:r>
            <a:r>
              <a:rPr lang="en" sz="1600"/>
              <a:t> in the </a:t>
            </a:r>
            <a:r>
              <a:rPr b="1" lang="en" sz="1600"/>
              <a:t>percentage of immune effector cell subsets</a:t>
            </a:r>
            <a:r>
              <a:rPr lang="en" sz="1600"/>
              <a:t> between samples from uninfected controls and individuals with LTBI were identified.</a:t>
            </a:r>
            <a:endParaRPr sz="1600"/>
          </a:p>
          <a:p>
            <a:pPr indent="0" lvl="0" marL="0" rtl="0" algn="l">
              <a:spcBef>
                <a:spcPts val="0"/>
              </a:spcBef>
              <a:spcAft>
                <a:spcPts val="0"/>
              </a:spcAft>
              <a:buNone/>
            </a:pPr>
            <a:r>
              <a:t/>
            </a:r>
            <a:endParaRPr sz="1600"/>
          </a:p>
        </p:txBody>
      </p:sp>
      <p:pic>
        <p:nvPicPr>
          <p:cNvPr id="772" name="Google Shape;772;p50"/>
          <p:cNvPicPr preferRelativeResize="0"/>
          <p:nvPr/>
        </p:nvPicPr>
        <p:blipFill>
          <a:blip r:embed="rId3">
            <a:alphaModFix/>
          </a:blip>
          <a:stretch>
            <a:fillRect/>
          </a:stretch>
        </p:blipFill>
        <p:spPr>
          <a:xfrm>
            <a:off x="720000" y="2308950"/>
            <a:ext cx="8115301" cy="15350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Enhanced cytotoxic potential </a:t>
            </a:r>
            <a:endParaRPr/>
          </a:p>
        </p:txBody>
      </p:sp>
      <p:sp>
        <p:nvSpPr>
          <p:cNvPr id="778" name="Google Shape;778;p51"/>
          <p:cNvSpPr txBox="1"/>
          <p:nvPr>
            <p:ph idx="1" type="body"/>
          </p:nvPr>
        </p:nvSpPr>
        <p:spPr>
          <a:xfrm>
            <a:off x="720000" y="1113650"/>
            <a:ext cx="2842200" cy="12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Granzyme B (GZMB)-and perforin (PRF)-expressing cells were </a:t>
            </a:r>
            <a:r>
              <a:rPr b="1" lang="en" sz="1600"/>
              <a:t>significantly higher</a:t>
            </a:r>
            <a:r>
              <a:rPr lang="en" sz="1600"/>
              <a:t> in individuals with LTBI.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a:p>
        </p:txBody>
      </p:sp>
      <p:pic>
        <p:nvPicPr>
          <p:cNvPr id="779" name="Google Shape;779;p51"/>
          <p:cNvPicPr preferRelativeResize="0"/>
          <p:nvPr/>
        </p:nvPicPr>
        <p:blipFill>
          <a:blip r:embed="rId3">
            <a:alphaModFix/>
          </a:blip>
          <a:stretch>
            <a:fillRect/>
          </a:stretch>
        </p:blipFill>
        <p:spPr>
          <a:xfrm>
            <a:off x="3729725" y="1170138"/>
            <a:ext cx="5143900" cy="2057550"/>
          </a:xfrm>
          <a:prstGeom prst="rect">
            <a:avLst/>
          </a:prstGeom>
          <a:noFill/>
          <a:ln>
            <a:noFill/>
          </a:ln>
        </p:spPr>
      </p:pic>
      <p:pic>
        <p:nvPicPr>
          <p:cNvPr id="780" name="Google Shape;780;p51"/>
          <p:cNvPicPr preferRelativeResize="0"/>
          <p:nvPr/>
        </p:nvPicPr>
        <p:blipFill>
          <a:blip r:embed="rId4">
            <a:alphaModFix/>
          </a:blip>
          <a:stretch>
            <a:fillRect/>
          </a:stretch>
        </p:blipFill>
        <p:spPr>
          <a:xfrm>
            <a:off x="1540513" y="3254350"/>
            <a:ext cx="1637071" cy="1667500"/>
          </a:xfrm>
          <a:prstGeom prst="rect">
            <a:avLst/>
          </a:prstGeom>
          <a:noFill/>
          <a:ln>
            <a:noFill/>
          </a:ln>
        </p:spPr>
      </p:pic>
      <p:sp>
        <p:nvSpPr>
          <p:cNvPr id="781" name="Google Shape;781;p51"/>
          <p:cNvSpPr txBox="1"/>
          <p:nvPr/>
        </p:nvSpPr>
        <p:spPr>
          <a:xfrm>
            <a:off x="3729725" y="3505850"/>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Open Sans"/>
                <a:ea typeface="Open Sans"/>
                <a:cs typeface="Open Sans"/>
                <a:sym typeface="Open Sans"/>
              </a:rPr>
              <a:t>NK cells </a:t>
            </a:r>
            <a:r>
              <a:rPr lang="en" sz="1600">
                <a:solidFill>
                  <a:schemeClr val="dk1"/>
                </a:solidFill>
                <a:latin typeface="Open Sans"/>
                <a:ea typeface="Open Sans"/>
                <a:cs typeface="Open Sans"/>
                <a:sym typeface="Open Sans"/>
              </a:rPr>
              <a:t>from individuals with LTBI showed significantly </a:t>
            </a:r>
            <a:r>
              <a:rPr b="1" lang="en" sz="1600">
                <a:solidFill>
                  <a:schemeClr val="dk1"/>
                </a:solidFill>
                <a:latin typeface="Open Sans"/>
                <a:ea typeface="Open Sans"/>
                <a:cs typeface="Open Sans"/>
                <a:sym typeface="Open Sans"/>
              </a:rPr>
              <a:t>higher target cell lysis</a:t>
            </a:r>
            <a:r>
              <a:rPr lang="en" sz="1600">
                <a:solidFill>
                  <a:schemeClr val="dk1"/>
                </a:solidFill>
                <a:latin typeface="Open Sans"/>
                <a:ea typeface="Open Sans"/>
                <a:cs typeface="Open Sans"/>
                <a:sym typeface="Open Sans"/>
              </a:rPr>
              <a:t> than those from uninfected controls</a:t>
            </a:r>
            <a:endParaRPr sz="1300">
              <a:solidFill>
                <a:schemeClr val="dk1"/>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Pronounced ADCC</a:t>
            </a:r>
            <a:endParaRPr/>
          </a:p>
        </p:txBody>
      </p:sp>
      <p:sp>
        <p:nvSpPr>
          <p:cNvPr id="787" name="Google Shape;787;p52"/>
          <p:cNvSpPr txBox="1"/>
          <p:nvPr>
            <p:ph idx="1" type="body"/>
          </p:nvPr>
        </p:nvSpPr>
        <p:spPr>
          <a:xfrm>
            <a:off x="1015825" y="1202975"/>
            <a:ext cx="740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2d. </a:t>
            </a:r>
            <a:r>
              <a:rPr lang="en"/>
              <a:t>Higher percentages of CD16</a:t>
            </a:r>
            <a:r>
              <a:rPr baseline="30000" lang="en"/>
              <a:t>+</a:t>
            </a:r>
            <a:r>
              <a:rPr lang="en"/>
              <a:t>GZMB</a:t>
            </a:r>
            <a:r>
              <a:rPr baseline="30000" lang="en"/>
              <a:t>high</a:t>
            </a:r>
            <a:r>
              <a:rPr lang="en"/>
              <a:t> cells within the compartments of the NK cells, CD8+ αβ T cells and γδ T cells in PBMCs from individuals with LTB</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2e. </a:t>
            </a:r>
            <a:r>
              <a:rPr lang="en"/>
              <a:t>BMCs from individuals with LTBI also mounted significantly higher antibody-dependent cell-mediated cytotoxicity (ADCC) responses than those from uninfected controls</a:t>
            </a:r>
            <a:endParaRPr/>
          </a:p>
        </p:txBody>
      </p:sp>
      <p:pic>
        <p:nvPicPr>
          <p:cNvPr id="788" name="Google Shape;788;p52"/>
          <p:cNvPicPr preferRelativeResize="0"/>
          <p:nvPr/>
        </p:nvPicPr>
        <p:blipFill rotWithShape="1">
          <a:blip r:embed="rId3">
            <a:alphaModFix/>
          </a:blip>
          <a:srcRect b="0" l="0" r="26953" t="0"/>
          <a:stretch/>
        </p:blipFill>
        <p:spPr>
          <a:xfrm>
            <a:off x="1015825" y="2419625"/>
            <a:ext cx="5139249" cy="1982200"/>
          </a:xfrm>
          <a:prstGeom prst="rect">
            <a:avLst/>
          </a:prstGeom>
          <a:noFill/>
          <a:ln>
            <a:noFill/>
          </a:ln>
        </p:spPr>
      </p:pic>
      <p:pic>
        <p:nvPicPr>
          <p:cNvPr id="789" name="Google Shape;789;p52"/>
          <p:cNvPicPr preferRelativeResize="0"/>
          <p:nvPr/>
        </p:nvPicPr>
        <p:blipFill rotWithShape="1">
          <a:blip r:embed="rId3">
            <a:alphaModFix/>
          </a:blip>
          <a:srcRect b="0" l="73781" r="0" t="0"/>
          <a:stretch/>
        </p:blipFill>
        <p:spPr>
          <a:xfrm>
            <a:off x="6579325" y="2419625"/>
            <a:ext cx="1844676" cy="1982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Signaling Capacity of Immune Cells </a:t>
            </a:r>
            <a:endParaRPr/>
          </a:p>
        </p:txBody>
      </p:sp>
      <p:sp>
        <p:nvSpPr>
          <p:cNvPr id="795" name="Google Shape;795;p53"/>
          <p:cNvSpPr txBox="1"/>
          <p:nvPr>
            <p:ph idx="1" type="body"/>
          </p:nvPr>
        </p:nvSpPr>
        <p:spPr>
          <a:xfrm>
            <a:off x="720000" y="10921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1500"/>
              <a:t>Fig. 2f. </a:t>
            </a:r>
            <a:r>
              <a:rPr lang="en" sz="1500"/>
              <a:t>In individuals with LTBI, all T cell subsets exhibited diminished responsiveness through the S6 signalling pathway, irrespective of the stimulation condition, with the exception of γδ T cells after stimulation with both anti-CD3 and anti-CD28, as compared to cells from uninfected controls</a:t>
            </a:r>
            <a:endParaRPr sz="1500"/>
          </a:p>
        </p:txBody>
      </p:sp>
      <p:pic>
        <p:nvPicPr>
          <p:cNvPr id="796" name="Google Shape;796;p53"/>
          <p:cNvPicPr preferRelativeResize="0"/>
          <p:nvPr/>
        </p:nvPicPr>
        <p:blipFill>
          <a:blip r:embed="rId3">
            <a:alphaModFix/>
          </a:blip>
          <a:stretch>
            <a:fillRect/>
          </a:stretch>
        </p:blipFill>
        <p:spPr>
          <a:xfrm>
            <a:off x="1217750" y="2350100"/>
            <a:ext cx="6979425" cy="2228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54"/>
          <p:cNvSpPr txBox="1"/>
          <p:nvPr>
            <p:ph type="ctrTitle"/>
          </p:nvPr>
        </p:nvSpPr>
        <p:spPr>
          <a:xfrm>
            <a:off x="714709" y="1218425"/>
            <a:ext cx="7698300" cy="20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CyTOF</a:t>
            </a:r>
            <a:endParaRPr/>
          </a:p>
        </p:txBody>
      </p:sp>
      <p:sp>
        <p:nvSpPr>
          <p:cNvPr id="807" name="Google Shape;807;p55"/>
          <p:cNvSpPr txBox="1"/>
          <p:nvPr>
            <p:ph idx="1" type="body"/>
          </p:nvPr>
        </p:nvSpPr>
        <p:spPr>
          <a:xfrm>
            <a:off x="720000" y="1215750"/>
            <a:ext cx="8346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Advantages</a:t>
            </a:r>
            <a:endParaRPr/>
          </a:p>
          <a:p>
            <a:pPr indent="-311150" lvl="0" marL="457200" rtl="0" algn="l">
              <a:spcBef>
                <a:spcPts val="0"/>
              </a:spcBef>
              <a:spcAft>
                <a:spcPts val="0"/>
              </a:spcAft>
              <a:buSzPts val="1300"/>
              <a:buChar char="●"/>
            </a:pPr>
            <a:r>
              <a:rPr lang="en"/>
              <a:t>Applications to other illnesses (example HIV)</a:t>
            </a:r>
            <a:endParaRPr/>
          </a:p>
          <a:p>
            <a:pPr indent="-311150" lvl="0" marL="457200" rtl="0" algn="l">
              <a:spcBef>
                <a:spcPts val="0"/>
              </a:spcBef>
              <a:spcAft>
                <a:spcPts val="0"/>
              </a:spcAft>
              <a:buSzPts val="1300"/>
              <a:buChar char="●"/>
            </a:pPr>
            <a:r>
              <a:rPr lang="en"/>
              <a:t>Shows a “</a:t>
            </a:r>
            <a:r>
              <a:rPr b="1" lang="en"/>
              <a:t>big picture</a:t>
            </a:r>
            <a:r>
              <a:rPr lang="en"/>
              <a:t>” of disease progression </a:t>
            </a:r>
            <a:endParaRPr/>
          </a:p>
          <a:p>
            <a:pPr indent="-311150" lvl="1" marL="914400" rtl="0" algn="l">
              <a:spcBef>
                <a:spcPts val="0"/>
              </a:spcBef>
              <a:spcAft>
                <a:spcPts val="0"/>
              </a:spcAft>
              <a:buSzPts val="1300"/>
              <a:buChar char="○"/>
            </a:pPr>
            <a:r>
              <a:rPr b="1" lang="en"/>
              <a:t>Simultaneous analysis</a:t>
            </a:r>
            <a:r>
              <a:rPr lang="en"/>
              <a:t> of cell processes</a:t>
            </a:r>
            <a:endParaRPr/>
          </a:p>
          <a:p>
            <a:pPr indent="-311150" lvl="1" marL="914400" rtl="0" algn="l">
              <a:spcBef>
                <a:spcPts val="0"/>
              </a:spcBef>
              <a:spcAft>
                <a:spcPts val="0"/>
              </a:spcAft>
              <a:buSzPts val="1300"/>
              <a:buChar char="○"/>
            </a:pPr>
            <a:r>
              <a:rPr lang="en"/>
              <a:t>Observe </a:t>
            </a:r>
            <a:r>
              <a:rPr b="1" lang="en"/>
              <a:t>c</a:t>
            </a:r>
            <a:r>
              <a:rPr b="1" lang="en"/>
              <a:t>oncurrent</a:t>
            </a:r>
            <a:r>
              <a:rPr b="1" lang="en"/>
              <a:t> cell behavior </a:t>
            </a:r>
            <a:r>
              <a:rPr lang="en"/>
              <a:t>(signalling, proliferation, etc) under given conditions</a:t>
            </a:r>
            <a:endParaRPr/>
          </a:p>
          <a:p>
            <a:pPr indent="-311150" lvl="1" marL="914400" rtl="0" algn="l">
              <a:spcBef>
                <a:spcPts val="0"/>
              </a:spcBef>
              <a:spcAft>
                <a:spcPts val="0"/>
              </a:spcAft>
              <a:buSzPts val="1300"/>
              <a:buChar char="○"/>
            </a:pPr>
            <a:r>
              <a:rPr lang="en"/>
              <a:t>Greater number of targets than possible with traditional flow cytometry (which has spectral overlap)</a:t>
            </a:r>
            <a:endParaRPr/>
          </a:p>
          <a:p>
            <a:pPr indent="-311150" lvl="2" marL="1371600" rtl="0" algn="l">
              <a:spcBef>
                <a:spcPts val="0"/>
              </a:spcBef>
              <a:spcAft>
                <a:spcPts val="0"/>
              </a:spcAft>
              <a:buSzPts val="1300"/>
              <a:buChar char="■"/>
            </a:pPr>
            <a:r>
              <a:rPr lang="en"/>
              <a:t>Spectral flow cytometry can address this!</a:t>
            </a:r>
            <a:endParaRPr/>
          </a:p>
          <a:p>
            <a:pPr indent="0" lvl="0" marL="0" rtl="0" algn="l">
              <a:spcBef>
                <a:spcPts val="0"/>
              </a:spcBef>
              <a:spcAft>
                <a:spcPts val="0"/>
              </a:spcAft>
              <a:buNone/>
            </a:pPr>
            <a:r>
              <a:rPr b="1" lang="en"/>
              <a:t>Disadvantages</a:t>
            </a:r>
            <a:endParaRPr b="1"/>
          </a:p>
          <a:p>
            <a:pPr indent="-311150" lvl="0" marL="457200" rtl="0" algn="l">
              <a:spcBef>
                <a:spcPts val="0"/>
              </a:spcBef>
              <a:spcAft>
                <a:spcPts val="0"/>
              </a:spcAft>
              <a:buSzPts val="1300"/>
              <a:buChar char="●"/>
            </a:pPr>
            <a:r>
              <a:rPr lang="en"/>
              <a:t>Cell loss, requires high number of samples, </a:t>
            </a:r>
            <a:r>
              <a:rPr b="1" lang="en"/>
              <a:t>no cell recovery</a:t>
            </a:r>
            <a:endParaRPr b="1"/>
          </a:p>
          <a:p>
            <a:pPr indent="-311150" lvl="0" marL="457200" rtl="0" algn="l">
              <a:spcBef>
                <a:spcPts val="0"/>
              </a:spcBef>
              <a:spcAft>
                <a:spcPts val="0"/>
              </a:spcAft>
              <a:buSzPts val="1300"/>
              <a:buChar char="●"/>
            </a:pPr>
            <a:r>
              <a:rPr b="1" lang="en"/>
              <a:t>Challenging</a:t>
            </a:r>
            <a:r>
              <a:rPr lang="en"/>
              <a:t> to measure</a:t>
            </a:r>
            <a:r>
              <a:rPr b="1" lang="en"/>
              <a:t> small molecule metabolites</a:t>
            </a:r>
            <a:r>
              <a:rPr lang="en"/>
              <a:t> </a:t>
            </a:r>
            <a:endParaRPr/>
          </a:p>
          <a:p>
            <a:pPr indent="-311150" lvl="0" marL="457200" rtl="0" algn="l">
              <a:spcBef>
                <a:spcPts val="0"/>
              </a:spcBef>
              <a:spcAft>
                <a:spcPts val="0"/>
              </a:spcAft>
              <a:buSzPts val="1300"/>
              <a:buChar char="●"/>
            </a:pPr>
            <a:r>
              <a:rPr lang="en"/>
              <a:t>Reduced sensitivity of metal masses signal with respect to fluorescence signals, making the </a:t>
            </a:r>
            <a:r>
              <a:rPr b="1" lang="en"/>
              <a:t>analysis of low signals difficult</a:t>
            </a:r>
            <a:endParaRPr b="1"/>
          </a:p>
          <a:p>
            <a:pPr indent="-311150" lvl="0" marL="457200" rtl="0" algn="l">
              <a:spcBef>
                <a:spcPts val="0"/>
              </a:spcBef>
              <a:spcAft>
                <a:spcPts val="0"/>
              </a:spcAft>
              <a:buSzPts val="1300"/>
              <a:buChar char="●"/>
            </a:pPr>
            <a:r>
              <a:rPr b="1" lang="en"/>
              <a:t>Slower</a:t>
            </a:r>
            <a:r>
              <a:rPr lang="en"/>
              <a:t> than flow cytometry</a:t>
            </a:r>
            <a:endParaRPr/>
          </a:p>
          <a:p>
            <a:pPr indent="-311150" lvl="1" marL="914400" rtl="0" algn="l">
              <a:spcBef>
                <a:spcPts val="0"/>
              </a:spcBef>
              <a:spcAft>
                <a:spcPts val="0"/>
              </a:spcAft>
              <a:buSzPts val="1300"/>
              <a:buChar char="○"/>
            </a:pPr>
            <a:r>
              <a:rPr b="1" lang="en"/>
              <a:t>Complexity</a:t>
            </a:r>
            <a:r>
              <a:rPr lang="en"/>
              <a:t> in data analysis</a:t>
            </a:r>
            <a:endParaRPr/>
          </a:p>
          <a:p>
            <a:pPr indent="0" lvl="0" marL="0" rtl="0" algn="l">
              <a:spcBef>
                <a:spcPts val="0"/>
              </a:spcBef>
              <a:spcAft>
                <a:spcPts val="0"/>
              </a:spcAft>
              <a:buNone/>
            </a:pPr>
            <a:r>
              <a:t/>
            </a:r>
            <a:endParaRPr/>
          </a:p>
        </p:txBody>
      </p:sp>
      <p:pic>
        <p:nvPicPr>
          <p:cNvPr id="808" name="Google Shape;808;p55"/>
          <p:cNvPicPr preferRelativeResize="0"/>
          <p:nvPr/>
        </p:nvPicPr>
        <p:blipFill>
          <a:blip r:embed="rId3">
            <a:alphaModFix/>
          </a:blip>
          <a:stretch>
            <a:fillRect/>
          </a:stretch>
        </p:blipFill>
        <p:spPr>
          <a:xfrm>
            <a:off x="7717900" y="319900"/>
            <a:ext cx="1021048" cy="13613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29"/>
          <p:cNvSpPr txBox="1"/>
          <p:nvPr>
            <p:ph type="ctrTitle"/>
          </p:nvPr>
        </p:nvSpPr>
        <p:spPr>
          <a:xfrm>
            <a:off x="714688" y="1218425"/>
            <a:ext cx="4393800" cy="20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37" name="Google Shape;537;p29"/>
          <p:cNvSpPr txBox="1"/>
          <p:nvPr>
            <p:ph idx="1" type="subTitle"/>
          </p:nvPr>
        </p:nvSpPr>
        <p:spPr>
          <a:xfrm>
            <a:off x="714688" y="4108125"/>
            <a:ext cx="4393800" cy="510900"/>
          </a:xfrm>
          <a:prstGeom prst="rect">
            <a:avLst/>
          </a:prstGeom>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t/>
            </a:r>
            <a:endParaRPr sz="1200">
              <a:solidFill>
                <a:srgbClr val="1F2328"/>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the Paper</a:t>
            </a:r>
            <a:endParaRPr/>
          </a:p>
        </p:txBody>
      </p:sp>
      <p:sp>
        <p:nvSpPr>
          <p:cNvPr id="814" name="Google Shape;814;p56"/>
          <p:cNvSpPr txBox="1"/>
          <p:nvPr>
            <p:ph idx="1" type="body"/>
          </p:nvPr>
        </p:nvSpPr>
        <p:spPr>
          <a:xfrm>
            <a:off x="720000" y="1215750"/>
            <a:ext cx="55590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000000"/>
                </a:solidFill>
                <a:latin typeface="Arial"/>
                <a:ea typeface="Arial"/>
                <a:cs typeface="Arial"/>
                <a:sym typeface="Arial"/>
              </a:rPr>
              <a:t>CyTOF </a:t>
            </a:r>
            <a:r>
              <a:rPr lang="en" sz="1400">
                <a:solidFill>
                  <a:srgbClr val="000000"/>
                </a:solidFill>
                <a:latin typeface="Arial"/>
                <a:ea typeface="Arial"/>
                <a:cs typeface="Arial"/>
                <a:sym typeface="Arial"/>
              </a:rPr>
              <a:t>and cell deconvolution</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Changes in the levels of </a:t>
            </a:r>
            <a:r>
              <a:rPr b="1" lang="en" sz="1400">
                <a:solidFill>
                  <a:srgbClr val="000000"/>
                </a:solidFill>
                <a:latin typeface="Arial"/>
                <a:ea typeface="Arial"/>
                <a:cs typeface="Arial"/>
                <a:sym typeface="Arial"/>
              </a:rPr>
              <a:t>NK cells</a:t>
            </a:r>
            <a:r>
              <a:rPr lang="en" sz="1400">
                <a:solidFill>
                  <a:srgbClr val="000000"/>
                </a:solidFill>
                <a:latin typeface="Arial"/>
                <a:ea typeface="Arial"/>
                <a:cs typeface="Arial"/>
                <a:sym typeface="Arial"/>
              </a:rPr>
              <a:t> and </a:t>
            </a:r>
            <a:r>
              <a:rPr b="1" lang="en" sz="1400">
                <a:solidFill>
                  <a:srgbClr val="000000"/>
                </a:solidFill>
                <a:latin typeface="Arial"/>
                <a:ea typeface="Arial"/>
                <a:cs typeface="Arial"/>
                <a:sym typeface="Arial"/>
              </a:rPr>
              <a:t>inflammatory state</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predict</a:t>
            </a:r>
            <a:r>
              <a:rPr lang="en" sz="1400">
                <a:solidFill>
                  <a:srgbClr val="000000"/>
                </a:solidFill>
                <a:latin typeface="Arial"/>
                <a:ea typeface="Arial"/>
                <a:cs typeface="Arial"/>
                <a:sym typeface="Arial"/>
              </a:rPr>
              <a:t> </a:t>
            </a:r>
            <a:r>
              <a:rPr b="1" lang="en" sz="1400">
                <a:solidFill>
                  <a:srgbClr val="000000"/>
                </a:solidFill>
                <a:latin typeface="Arial"/>
                <a:ea typeface="Arial"/>
                <a:cs typeface="Arial"/>
                <a:sym typeface="Arial"/>
              </a:rPr>
              <a:t>progression</a:t>
            </a:r>
            <a:r>
              <a:rPr lang="en" sz="1400">
                <a:solidFill>
                  <a:srgbClr val="000000"/>
                </a:solidFill>
                <a:latin typeface="Arial"/>
                <a:ea typeface="Arial"/>
                <a:cs typeface="Arial"/>
                <a:sym typeface="Arial"/>
              </a:rPr>
              <a:t> on Mtb and </a:t>
            </a:r>
            <a:r>
              <a:rPr b="1" lang="en" sz="1400">
                <a:solidFill>
                  <a:srgbClr val="000000"/>
                </a:solidFill>
                <a:latin typeface="Arial"/>
                <a:ea typeface="Arial"/>
                <a:cs typeface="Arial"/>
                <a:sym typeface="Arial"/>
              </a:rPr>
              <a:t>response to treatment</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Better understanding of the </a:t>
            </a:r>
            <a:r>
              <a:rPr b="1" lang="en" sz="1400">
                <a:solidFill>
                  <a:srgbClr val="000000"/>
                </a:solidFill>
                <a:latin typeface="Arial"/>
                <a:ea typeface="Arial"/>
                <a:cs typeface="Arial"/>
                <a:sym typeface="Arial"/>
              </a:rPr>
              <a:t>pathophysiology</a:t>
            </a:r>
            <a:r>
              <a:rPr lang="en" sz="1400">
                <a:solidFill>
                  <a:srgbClr val="000000"/>
                </a:solidFill>
                <a:latin typeface="Arial"/>
                <a:ea typeface="Arial"/>
                <a:cs typeface="Arial"/>
                <a:sym typeface="Arial"/>
              </a:rPr>
              <a:t> of </a:t>
            </a:r>
            <a:r>
              <a:rPr lang="en" sz="1400">
                <a:solidFill>
                  <a:srgbClr val="000000"/>
                </a:solidFill>
                <a:latin typeface="Arial"/>
                <a:ea typeface="Arial"/>
                <a:cs typeface="Arial"/>
                <a:sym typeface="Arial"/>
              </a:rPr>
              <a:t>latent</a:t>
            </a:r>
            <a:r>
              <a:rPr lang="en" sz="1400">
                <a:solidFill>
                  <a:srgbClr val="000000"/>
                </a:solidFill>
                <a:latin typeface="Arial"/>
                <a:ea typeface="Arial"/>
                <a:cs typeface="Arial"/>
                <a:sym typeface="Arial"/>
              </a:rPr>
              <a:t> TB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Identify </a:t>
            </a:r>
            <a:r>
              <a:rPr i="1" lang="en" sz="1400">
                <a:solidFill>
                  <a:srgbClr val="000000"/>
                </a:solidFill>
                <a:latin typeface="Arial"/>
                <a:ea typeface="Arial"/>
                <a:cs typeface="Arial"/>
                <a:sym typeface="Arial"/>
              </a:rPr>
              <a:t>multiple</a:t>
            </a:r>
            <a:r>
              <a:rPr lang="en" sz="1400">
                <a:solidFill>
                  <a:srgbClr val="000000"/>
                </a:solidFill>
                <a:latin typeface="Arial"/>
                <a:ea typeface="Arial"/>
                <a:cs typeface="Arial"/>
                <a:sym typeface="Arial"/>
              </a:rPr>
              <a:t> factors that influence </a:t>
            </a:r>
            <a:r>
              <a:rPr b="1" lang="en" sz="1400">
                <a:solidFill>
                  <a:srgbClr val="000000"/>
                </a:solidFill>
                <a:latin typeface="Arial"/>
                <a:ea typeface="Arial"/>
                <a:cs typeface="Arial"/>
                <a:sym typeface="Arial"/>
              </a:rPr>
              <a:t>patient outcomes</a:t>
            </a:r>
            <a:endParaRPr b="1"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Very useful for patients with autoimmune diseases (such as HIV/AIDS)</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TB is most fatal in this population</a:t>
            </a:r>
            <a:endParaRPr sz="1400">
              <a:solidFill>
                <a:srgbClr val="000000"/>
              </a:solidFill>
              <a:latin typeface="Arial"/>
              <a:ea typeface="Arial"/>
              <a:cs typeface="Arial"/>
              <a:sym typeface="Arial"/>
            </a:endParaRPr>
          </a:p>
          <a:p>
            <a:pPr indent="-317500" lvl="1" marL="9144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NK cells show progressive impairment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CyTOF </a:t>
            </a:r>
            <a:r>
              <a:rPr b="1"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rPr>
              <a:t>CITRUS </a:t>
            </a:r>
            <a:r>
              <a:rPr b="1" lang="en" sz="1400">
                <a:solidFill>
                  <a:srgbClr val="000000"/>
                </a:solidFill>
                <a:latin typeface="Arial"/>
                <a:ea typeface="Arial"/>
                <a:cs typeface="Arial"/>
                <a:sym typeface="Arial"/>
              </a:rPr>
              <a:t>+</a:t>
            </a:r>
            <a:r>
              <a:rPr lang="en" sz="1400">
                <a:solidFill>
                  <a:srgbClr val="000000"/>
                </a:solidFill>
                <a:latin typeface="Arial"/>
                <a:ea typeface="Arial"/>
                <a:cs typeface="Arial"/>
                <a:sym typeface="Arial"/>
              </a:rPr>
              <a:t> viSNE </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Machine learning combination</a:t>
            </a:r>
            <a:r>
              <a:rPr lang="en" sz="1400">
                <a:solidFill>
                  <a:srgbClr val="000000"/>
                </a:solidFill>
                <a:latin typeface="Arial"/>
                <a:ea typeface="Arial"/>
                <a:cs typeface="Arial"/>
                <a:sym typeface="Arial"/>
              </a:rPr>
              <a:t> to understanding the complexity of biological systems</a:t>
            </a:r>
            <a:endParaRPr sz="14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1"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1" sz="1400">
              <a:solidFill>
                <a:srgbClr val="000000"/>
              </a:solidFill>
              <a:latin typeface="Arial"/>
              <a:ea typeface="Arial"/>
              <a:cs typeface="Arial"/>
              <a:sym typeface="Arial"/>
            </a:endParaRPr>
          </a:p>
        </p:txBody>
      </p:sp>
      <p:pic>
        <p:nvPicPr>
          <p:cNvPr id="815" name="Google Shape;815;p56"/>
          <p:cNvPicPr preferRelativeResize="0"/>
          <p:nvPr/>
        </p:nvPicPr>
        <p:blipFill rotWithShape="1">
          <a:blip r:embed="rId3">
            <a:alphaModFix/>
          </a:blip>
          <a:srcRect b="26736" l="0" r="9255" t="24096"/>
          <a:stretch/>
        </p:blipFill>
        <p:spPr>
          <a:xfrm>
            <a:off x="7533950" y="409050"/>
            <a:ext cx="1300623" cy="939602"/>
          </a:xfrm>
          <a:prstGeom prst="rect">
            <a:avLst/>
          </a:prstGeom>
          <a:noFill/>
          <a:ln>
            <a:noFill/>
          </a:ln>
        </p:spPr>
      </p:pic>
      <p:pic>
        <p:nvPicPr>
          <p:cNvPr id="816" name="Google Shape;816;p56"/>
          <p:cNvPicPr preferRelativeResize="0"/>
          <p:nvPr/>
        </p:nvPicPr>
        <p:blipFill>
          <a:blip r:embed="rId4">
            <a:alphaModFix/>
          </a:blip>
          <a:stretch>
            <a:fillRect/>
          </a:stretch>
        </p:blipFill>
        <p:spPr>
          <a:xfrm>
            <a:off x="6126225" y="2674850"/>
            <a:ext cx="2783774" cy="1565876"/>
          </a:xfrm>
          <a:prstGeom prst="rect">
            <a:avLst/>
          </a:prstGeom>
          <a:noFill/>
          <a:ln>
            <a:noFill/>
          </a:ln>
        </p:spPr>
      </p:pic>
      <p:sp>
        <p:nvSpPr>
          <p:cNvPr id="817" name="Google Shape;817;p56"/>
          <p:cNvSpPr txBox="1"/>
          <p:nvPr/>
        </p:nvSpPr>
        <p:spPr>
          <a:xfrm>
            <a:off x="7533950" y="4273075"/>
            <a:ext cx="13590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Kurzgesagt,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i="1" lang="en" sz="800">
                <a:solidFill>
                  <a:schemeClr val="dk1"/>
                </a:solidFill>
                <a:latin typeface="Open Sans"/>
                <a:ea typeface="Open Sans"/>
                <a:cs typeface="Open Sans"/>
                <a:sym typeface="Open Sans"/>
              </a:rPr>
              <a:t>Immune</a:t>
            </a:r>
            <a:r>
              <a:rPr lang="en" sz="800">
                <a:solidFill>
                  <a:schemeClr val="dk1"/>
                </a:solidFill>
                <a:latin typeface="Open Sans"/>
                <a:ea typeface="Open Sans"/>
                <a:cs typeface="Open Sans"/>
                <a:sym typeface="Open Sans"/>
              </a:rPr>
              <a:t> by Philipp Dettmer</a:t>
            </a:r>
            <a:endParaRPr sz="12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7"/>
          <p:cNvSpPr txBox="1"/>
          <p:nvPr>
            <p:ph type="title"/>
          </p:nvPr>
        </p:nvSpPr>
        <p:spPr>
          <a:xfrm>
            <a:off x="569025" y="380350"/>
            <a:ext cx="7704000" cy="6933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823" name="Google Shape;823;p57"/>
          <p:cNvSpPr txBox="1"/>
          <p:nvPr>
            <p:ph idx="8" type="subTitle"/>
          </p:nvPr>
        </p:nvSpPr>
        <p:spPr>
          <a:xfrm>
            <a:off x="677472" y="1116025"/>
            <a:ext cx="7194000" cy="3694200"/>
          </a:xfrm>
          <a:prstGeom prst="rect">
            <a:avLst/>
          </a:prstGeom>
          <a:solidFill>
            <a:schemeClr val="lt1"/>
          </a:solidFill>
        </p:spPr>
        <p:txBody>
          <a:bodyPr anchorCtr="0" anchor="ctr" bIns="91425" lIns="91425" spcFirstLastPara="1" rIns="91425" wrap="square" tIns="91425">
            <a:spAutoFit/>
          </a:bodyPr>
          <a:lstStyle/>
          <a:p>
            <a:pPr indent="-304800" lvl="0" marL="457200" rtl="0" algn="l">
              <a:spcBef>
                <a:spcPts val="0"/>
              </a:spcBef>
              <a:spcAft>
                <a:spcPts val="0"/>
              </a:spcAft>
              <a:buClr>
                <a:srgbClr val="212121"/>
              </a:buClr>
              <a:buSzPts val="1200"/>
              <a:buFont typeface="Roboto"/>
              <a:buAutoNum type="arabicParenR"/>
            </a:pPr>
            <a:r>
              <a:rPr lang="en" sz="1200">
                <a:solidFill>
                  <a:srgbClr val="212121"/>
                </a:solidFill>
                <a:highlight>
                  <a:schemeClr val="lt1"/>
                </a:highlight>
                <a:latin typeface="Roboto"/>
                <a:ea typeface="Roboto"/>
                <a:cs typeface="Roboto"/>
                <a:sym typeface="Roboto"/>
              </a:rPr>
              <a:t>Amir el-AD, Davis KL, Tadmor MD, Simonds EF, Levine JH, Bendall SC, Shenfeld DK, Krishnaswamy S, Nolan GP, Pe'er D. viSNE enables visualization of high dimensional single-cell data and reveals phenotypic heterogeneity of leukemia. Nat Biotechnol. 2013 Jun;31(6):545-52. doi: 10.1038/nbt.2594. Epub 2013 May 19. PMID: 23685480; PMCID: PMC4076922.</a:t>
            </a:r>
            <a:endParaRPr sz="1200">
              <a:solidFill>
                <a:srgbClr val="212121"/>
              </a:solidFill>
              <a:highlight>
                <a:schemeClr val="lt1"/>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AutoNum type="arabicParenR"/>
            </a:pPr>
            <a:r>
              <a:rPr lang="en" sz="1200">
                <a:solidFill>
                  <a:srgbClr val="212121"/>
                </a:solidFill>
                <a:highlight>
                  <a:schemeClr val="lt1"/>
                </a:highlight>
                <a:latin typeface="Roboto"/>
                <a:ea typeface="Roboto"/>
                <a:cs typeface="Roboto"/>
                <a:sym typeface="Roboto"/>
              </a:rPr>
              <a:t>Matthew H. Spitzer, Garry P. Nolan,Mass Cytometry: Single Cells, Many Features,</a:t>
            </a:r>
            <a:endParaRPr sz="1200">
              <a:solidFill>
                <a:srgbClr val="212121"/>
              </a:solidFill>
              <a:highlight>
                <a:schemeClr val="lt1"/>
              </a:highlight>
              <a:latin typeface="Roboto"/>
              <a:ea typeface="Roboto"/>
              <a:cs typeface="Roboto"/>
              <a:sym typeface="Roboto"/>
            </a:endParaRPr>
          </a:p>
          <a:p>
            <a:pPr indent="0" lvl="0" marL="457200" rtl="0" algn="l">
              <a:spcBef>
                <a:spcPts val="0"/>
              </a:spcBef>
              <a:spcAft>
                <a:spcPts val="0"/>
              </a:spcAft>
              <a:buNone/>
            </a:pPr>
            <a:r>
              <a:rPr lang="en" sz="1200">
                <a:solidFill>
                  <a:srgbClr val="212121"/>
                </a:solidFill>
                <a:highlight>
                  <a:schemeClr val="lt1"/>
                </a:highlight>
                <a:latin typeface="Roboto"/>
                <a:ea typeface="Roboto"/>
                <a:cs typeface="Roboto"/>
                <a:sym typeface="Roboto"/>
              </a:rPr>
              <a:t>Cell,Volume 165, Issue 4,2016,Pages 780-791,ISSN 0092-8674, </a:t>
            </a:r>
            <a:r>
              <a:rPr lang="en" sz="1200">
                <a:solidFill>
                  <a:srgbClr val="212121"/>
                </a:solidFill>
                <a:highlight>
                  <a:schemeClr val="lt1"/>
                </a:highlight>
                <a:uFill>
                  <a:noFill/>
                </a:uFill>
                <a:latin typeface="Roboto"/>
                <a:ea typeface="Roboto"/>
                <a:cs typeface="Roboto"/>
                <a:sym typeface="Roboto"/>
                <a:hlinkClick r:id="rId3">
                  <a:extLst>
                    <a:ext uri="{A12FA001-AC4F-418D-AE19-62706E023703}">
                      <ahyp:hlinkClr val="tx"/>
                    </a:ext>
                  </a:extLst>
                </a:hlinkClick>
              </a:rPr>
              <a:t>https://doi.org/10.1016/j.cell.2016.04.019</a:t>
            </a:r>
            <a:r>
              <a:rPr lang="en" sz="1200">
                <a:solidFill>
                  <a:srgbClr val="212121"/>
                </a:solidFill>
                <a:highlight>
                  <a:schemeClr val="lt1"/>
                </a:highlight>
                <a:latin typeface="Roboto"/>
                <a:ea typeface="Roboto"/>
                <a:cs typeface="Roboto"/>
                <a:sym typeface="Roboto"/>
              </a:rPr>
              <a:t>. (https://www.sciencedirect.com/science/article/pii/S009286741630410X)</a:t>
            </a:r>
            <a:endParaRPr sz="1200">
              <a:solidFill>
                <a:srgbClr val="212121"/>
              </a:solidFill>
              <a:highlight>
                <a:schemeClr val="lt1"/>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AutoNum type="arabicParenR"/>
            </a:pPr>
            <a:r>
              <a:rPr lang="en" sz="1200">
                <a:solidFill>
                  <a:srgbClr val="212121"/>
                </a:solidFill>
                <a:highlight>
                  <a:schemeClr val="lt1"/>
                </a:highlight>
                <a:latin typeface="Roboto"/>
                <a:ea typeface="Roboto"/>
                <a:cs typeface="Roboto"/>
                <a:sym typeface="Roboto"/>
              </a:rPr>
              <a:t>Cytobank. "Overview of CITRUS." Cytobank Support. </a:t>
            </a:r>
            <a:r>
              <a:rPr lang="en" sz="1200">
                <a:solidFill>
                  <a:srgbClr val="212121"/>
                </a:solidFill>
                <a:highlight>
                  <a:schemeClr val="lt1"/>
                </a:highlight>
                <a:uFill>
                  <a:noFill/>
                </a:uFill>
                <a:latin typeface="Roboto"/>
                <a:ea typeface="Roboto"/>
                <a:cs typeface="Roboto"/>
                <a:sym typeface="Roboto"/>
                <a:hlinkClick r:id="rId4">
                  <a:extLst>
                    <a:ext uri="{A12FA001-AC4F-418D-AE19-62706E023703}">
                      <ahyp:hlinkClr val="tx"/>
                    </a:ext>
                  </a:extLst>
                </a:hlinkClick>
              </a:rPr>
              <a:t>https://support.cytobank.org/hc/en-us/articles/226940667-Overview-of-CITRUS</a:t>
            </a:r>
            <a:r>
              <a:rPr lang="en" sz="1200">
                <a:solidFill>
                  <a:srgbClr val="212121"/>
                </a:solidFill>
                <a:highlight>
                  <a:schemeClr val="lt1"/>
                </a:highlight>
                <a:latin typeface="Roboto"/>
                <a:ea typeface="Roboto"/>
                <a:cs typeface="Roboto"/>
                <a:sym typeface="Roboto"/>
              </a:rPr>
              <a:t>.</a:t>
            </a:r>
            <a:endParaRPr sz="1200">
              <a:solidFill>
                <a:srgbClr val="212121"/>
              </a:solidFill>
              <a:highlight>
                <a:schemeClr val="lt1"/>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AutoNum type="arabicParenR"/>
            </a:pPr>
            <a:r>
              <a:rPr lang="en" sz="1200">
                <a:solidFill>
                  <a:srgbClr val="212121"/>
                </a:solidFill>
                <a:highlight>
                  <a:schemeClr val="lt1"/>
                </a:highlight>
                <a:latin typeface="Roboto"/>
                <a:ea typeface="Roboto"/>
                <a:cs typeface="Roboto"/>
                <a:sym typeface="Roboto"/>
              </a:rPr>
              <a:t>Polikowsky, Hannah G., and Katherine A. Drake. "Supervised machine learning with CITRUS for single cell biomarker discovery." Mass Cytometry: Methods and Protocols (2019): 309-332.</a:t>
            </a:r>
            <a:endParaRPr sz="1200">
              <a:solidFill>
                <a:srgbClr val="212121"/>
              </a:solidFill>
              <a:highlight>
                <a:schemeClr val="lt1"/>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AutoNum type="arabicParenR"/>
            </a:pPr>
            <a:r>
              <a:rPr lang="en" sz="1200">
                <a:solidFill>
                  <a:srgbClr val="212121"/>
                </a:solidFill>
                <a:highlight>
                  <a:schemeClr val="lt1"/>
                </a:highlight>
                <a:latin typeface="Roboto"/>
                <a:ea typeface="Roboto"/>
                <a:cs typeface="Roboto"/>
                <a:sym typeface="Roboto"/>
              </a:rPr>
              <a:t>Bruggner, Robert V., Bernd Bodenmiller, David L. Dill, Robert J. Tibshirani, and Garry P. Nolan. "Automated identification of stratifying signatures in cellular subpopulations." Proceedings of the National Academy of Sciences 111, no. 26 (2014): E2770-E2777.</a:t>
            </a:r>
            <a:endParaRPr sz="1200">
              <a:solidFill>
                <a:srgbClr val="212121"/>
              </a:solidFill>
              <a:highlight>
                <a:schemeClr val="lt1"/>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AutoNum type="arabicParenR"/>
            </a:pPr>
            <a:r>
              <a:rPr lang="en" sz="1200">
                <a:solidFill>
                  <a:srgbClr val="212121"/>
                </a:solidFill>
                <a:highlight>
                  <a:schemeClr val="lt1"/>
                </a:highlight>
                <a:latin typeface="Roboto"/>
                <a:ea typeface="Roboto"/>
                <a:cs typeface="Roboto"/>
                <a:sym typeface="Roboto"/>
              </a:rPr>
              <a:t>RayBiotech. "SAM: Statistical Analysis of Microarrays." RayBiotech Learning Center. </a:t>
            </a:r>
            <a:r>
              <a:rPr lang="en" sz="1200">
                <a:solidFill>
                  <a:srgbClr val="212121"/>
                </a:solidFill>
                <a:highlight>
                  <a:schemeClr val="lt1"/>
                </a:highlight>
                <a:uFill>
                  <a:noFill/>
                </a:uFill>
                <a:latin typeface="Roboto"/>
                <a:ea typeface="Roboto"/>
                <a:cs typeface="Roboto"/>
                <a:sym typeface="Roboto"/>
                <a:hlinkClick r:id="rId5">
                  <a:extLst>
                    <a:ext uri="{A12FA001-AC4F-418D-AE19-62706E023703}">
                      <ahyp:hlinkClr val="tx"/>
                    </a:ext>
                  </a:extLst>
                </a:hlinkClick>
              </a:rPr>
              <a:t>https://www.raybiotech.com/learning-center/sam/#:~:text=SAM%20is%20a%20method%20used,value%20cut%2Doff%20of%200.01</a:t>
            </a:r>
            <a:r>
              <a:rPr lang="en" sz="1200">
                <a:solidFill>
                  <a:srgbClr val="212121"/>
                </a:solidFill>
                <a:highlight>
                  <a:schemeClr val="lt1"/>
                </a:highlight>
                <a:latin typeface="Roboto"/>
                <a:ea typeface="Roboto"/>
                <a:cs typeface="Roboto"/>
                <a:sym typeface="Roboto"/>
              </a:rPr>
              <a:t>.</a:t>
            </a:r>
            <a:endParaRPr sz="1200">
              <a:solidFill>
                <a:srgbClr val="212121"/>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212121"/>
              </a:solidFill>
              <a:highlight>
                <a:schemeClr val="lt1"/>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8"/>
          <p:cNvSpPr txBox="1"/>
          <p:nvPr>
            <p:ph type="title"/>
          </p:nvPr>
        </p:nvSpPr>
        <p:spPr>
          <a:xfrm>
            <a:off x="2347938" y="838575"/>
            <a:ext cx="44481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29" name="Google Shape;829;p58"/>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t/>
            </a:r>
            <a:endParaRPr/>
          </a:p>
        </p:txBody>
      </p:sp>
      <p:grpSp>
        <p:nvGrpSpPr>
          <p:cNvPr id="830" name="Google Shape;830;p58"/>
          <p:cNvGrpSpPr/>
          <p:nvPr/>
        </p:nvGrpSpPr>
        <p:grpSpPr>
          <a:xfrm>
            <a:off x="3572524" y="3167535"/>
            <a:ext cx="276012" cy="275991"/>
            <a:chOff x="3368074" y="3882537"/>
            <a:chExt cx="215298" cy="215298"/>
          </a:xfrm>
        </p:grpSpPr>
        <p:sp>
          <p:nvSpPr>
            <p:cNvPr id="831" name="Google Shape;831;p58"/>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8"/>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8"/>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58"/>
          <p:cNvSpPr txBox="1"/>
          <p:nvPr/>
        </p:nvSpPr>
        <p:spPr>
          <a:xfrm>
            <a:off x="2496150" y="412585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p:txBody>
      </p:sp>
      <p:grpSp>
        <p:nvGrpSpPr>
          <p:cNvPr id="835" name="Google Shape;835;p58"/>
          <p:cNvGrpSpPr/>
          <p:nvPr/>
        </p:nvGrpSpPr>
        <p:grpSpPr>
          <a:xfrm>
            <a:off x="8073001" y="539496"/>
            <a:ext cx="715538" cy="707042"/>
            <a:chOff x="7334813" y="361996"/>
            <a:chExt cx="715538" cy="707042"/>
          </a:xfrm>
        </p:grpSpPr>
        <p:sp>
          <p:nvSpPr>
            <p:cNvPr id="836" name="Google Shape;836;p58"/>
            <p:cNvSpPr/>
            <p:nvPr/>
          </p:nvSpPr>
          <p:spPr>
            <a:xfrm rot="10800000">
              <a:off x="7334813" y="803739"/>
              <a:ext cx="265299" cy="265299"/>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no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7" name="Google Shape;837;p58"/>
            <p:cNvSpPr/>
            <p:nvPr/>
          </p:nvSpPr>
          <p:spPr>
            <a:xfrm rot="10800000">
              <a:off x="7685160" y="361996"/>
              <a:ext cx="365191" cy="365191"/>
            </a:xfrm>
            <a:custGeom>
              <a:rect b="b" l="l" r="r" t="t"/>
              <a:pathLst>
                <a:path extrusionOk="0" h="259461" w="259461">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38" name="Google Shape;838;p58"/>
          <p:cNvGrpSpPr/>
          <p:nvPr/>
        </p:nvGrpSpPr>
        <p:grpSpPr>
          <a:xfrm>
            <a:off x="7773592" y="3974693"/>
            <a:ext cx="497003" cy="481724"/>
            <a:chOff x="7773592" y="3974693"/>
            <a:chExt cx="497003" cy="481724"/>
          </a:xfrm>
        </p:grpSpPr>
        <p:grpSp>
          <p:nvGrpSpPr>
            <p:cNvPr id="839" name="Google Shape;839;p58"/>
            <p:cNvGrpSpPr/>
            <p:nvPr/>
          </p:nvGrpSpPr>
          <p:grpSpPr>
            <a:xfrm>
              <a:off x="8003801" y="4189623"/>
              <a:ext cx="266793" cy="266794"/>
              <a:chOff x="3491461" y="1278677"/>
              <a:chExt cx="172861" cy="172862"/>
            </a:xfrm>
          </p:grpSpPr>
          <p:sp>
            <p:nvSpPr>
              <p:cNvPr id="840" name="Google Shape;840;p58"/>
              <p:cNvSpPr/>
              <p:nvPr/>
            </p:nvSpPr>
            <p:spPr>
              <a:xfrm>
                <a:off x="3491461" y="1313014"/>
                <a:ext cx="155387" cy="138524"/>
              </a:xfrm>
              <a:custGeom>
                <a:rect b="b" l="l" r="r" t="t"/>
                <a:pathLst>
                  <a:path extrusionOk="0" h="184699" w="207183">
                    <a:moveTo>
                      <a:pt x="45773" y="161401"/>
                    </a:moveTo>
                    <a:cubicBezTo>
                      <a:pt x="96551" y="199768"/>
                      <a:pt x="168817" y="189700"/>
                      <a:pt x="207183" y="138922"/>
                    </a:cubicBezTo>
                    <a:lnTo>
                      <a:pt x="23294" y="0"/>
                    </a:lnTo>
                    <a:cubicBezTo>
                      <a:pt x="-15063" y="50778"/>
                      <a:pt x="-5005" y="123044"/>
                      <a:pt x="45773" y="16140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1" name="Google Shape;841;p58"/>
              <p:cNvSpPr/>
              <p:nvPr/>
            </p:nvSpPr>
            <p:spPr>
              <a:xfrm>
                <a:off x="3508931" y="1278677"/>
                <a:ext cx="155390" cy="138529"/>
              </a:xfrm>
              <a:custGeom>
                <a:rect b="b" l="l" r="r" t="t"/>
                <a:pathLst>
                  <a:path extrusionOk="0" h="184705" w="207187">
                    <a:moveTo>
                      <a:pt x="0" y="45783"/>
                    </a:moveTo>
                    <a:lnTo>
                      <a:pt x="183890" y="184705"/>
                    </a:lnTo>
                    <a:cubicBezTo>
                      <a:pt x="222256" y="133927"/>
                      <a:pt x="212189" y="61661"/>
                      <a:pt x="161411" y="23294"/>
                    </a:cubicBezTo>
                    <a:cubicBezTo>
                      <a:pt x="110633" y="-15072"/>
                      <a:pt x="38367" y="-4995"/>
                      <a:pt x="0" y="4578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842" name="Google Shape;842;p58"/>
            <p:cNvGrpSpPr/>
            <p:nvPr/>
          </p:nvGrpSpPr>
          <p:grpSpPr>
            <a:xfrm rot="3026703">
              <a:off x="7815172" y="4016273"/>
              <a:ext cx="203909" cy="203910"/>
              <a:chOff x="3491461" y="1278677"/>
              <a:chExt cx="172861" cy="172862"/>
            </a:xfrm>
          </p:grpSpPr>
          <p:sp>
            <p:nvSpPr>
              <p:cNvPr id="843" name="Google Shape;843;p58"/>
              <p:cNvSpPr/>
              <p:nvPr/>
            </p:nvSpPr>
            <p:spPr>
              <a:xfrm>
                <a:off x="3491461" y="1313014"/>
                <a:ext cx="155387" cy="138524"/>
              </a:xfrm>
              <a:custGeom>
                <a:rect b="b" l="l" r="r" t="t"/>
                <a:pathLst>
                  <a:path extrusionOk="0" h="184699" w="207183">
                    <a:moveTo>
                      <a:pt x="45773" y="161401"/>
                    </a:moveTo>
                    <a:cubicBezTo>
                      <a:pt x="96551" y="199768"/>
                      <a:pt x="168817" y="189700"/>
                      <a:pt x="207183" y="138922"/>
                    </a:cubicBezTo>
                    <a:lnTo>
                      <a:pt x="23294" y="0"/>
                    </a:lnTo>
                    <a:cubicBezTo>
                      <a:pt x="-15063" y="50778"/>
                      <a:pt x="-5005" y="123044"/>
                      <a:pt x="45773" y="16140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4" name="Google Shape;844;p58"/>
              <p:cNvSpPr/>
              <p:nvPr/>
            </p:nvSpPr>
            <p:spPr>
              <a:xfrm>
                <a:off x="3508931" y="1278677"/>
                <a:ext cx="155390" cy="138529"/>
              </a:xfrm>
              <a:custGeom>
                <a:rect b="b" l="l" r="r" t="t"/>
                <a:pathLst>
                  <a:path extrusionOk="0" h="184705" w="207187">
                    <a:moveTo>
                      <a:pt x="0" y="45783"/>
                    </a:moveTo>
                    <a:lnTo>
                      <a:pt x="183890" y="184705"/>
                    </a:lnTo>
                    <a:cubicBezTo>
                      <a:pt x="222256" y="133927"/>
                      <a:pt x="212189" y="61661"/>
                      <a:pt x="161411" y="23294"/>
                    </a:cubicBezTo>
                    <a:cubicBezTo>
                      <a:pt x="110633" y="-15072"/>
                      <a:pt x="38367" y="-4995"/>
                      <a:pt x="0" y="4578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45" name="Google Shape;845;p58"/>
          <p:cNvGrpSpPr/>
          <p:nvPr/>
        </p:nvGrpSpPr>
        <p:grpSpPr>
          <a:xfrm>
            <a:off x="211799" y="652133"/>
            <a:ext cx="1433940" cy="481714"/>
            <a:chOff x="1608712" y="575096"/>
            <a:chExt cx="675431" cy="226924"/>
          </a:xfrm>
        </p:grpSpPr>
        <p:sp>
          <p:nvSpPr>
            <p:cNvPr id="846" name="Google Shape;846;p58"/>
            <p:cNvSpPr/>
            <p:nvPr/>
          </p:nvSpPr>
          <p:spPr>
            <a:xfrm>
              <a:off x="1608712" y="575096"/>
              <a:ext cx="61888" cy="61889"/>
            </a:xfrm>
            <a:custGeom>
              <a:rect b="b" l="l" r="r" t="t"/>
              <a:pathLst>
                <a:path extrusionOk="0" h="82518" w="82518">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7" name="Google Shape;847;p58"/>
            <p:cNvSpPr/>
            <p:nvPr/>
          </p:nvSpPr>
          <p:spPr>
            <a:xfrm>
              <a:off x="1768398" y="740131"/>
              <a:ext cx="61888" cy="61889"/>
            </a:xfrm>
            <a:custGeom>
              <a:rect b="b" l="l" r="r" t="t"/>
              <a:pathLst>
                <a:path extrusionOk="0" h="82518" w="82518">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8" name="Google Shape;848;p58"/>
            <p:cNvSpPr/>
            <p:nvPr/>
          </p:nvSpPr>
          <p:spPr>
            <a:xfrm>
              <a:off x="1763436" y="575096"/>
              <a:ext cx="61888" cy="61889"/>
            </a:xfrm>
            <a:custGeom>
              <a:rect b="b" l="l" r="r" t="t"/>
              <a:pathLst>
                <a:path extrusionOk="0" h="82518" w="82518">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9" name="Google Shape;849;p58"/>
            <p:cNvSpPr/>
            <p:nvPr/>
          </p:nvSpPr>
          <p:spPr>
            <a:xfrm>
              <a:off x="1923122" y="740131"/>
              <a:ext cx="61888" cy="61889"/>
            </a:xfrm>
            <a:custGeom>
              <a:rect b="b" l="l" r="r" t="t"/>
              <a:pathLst>
                <a:path extrusionOk="0" h="82518" w="82518">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0" name="Google Shape;850;p58"/>
            <p:cNvSpPr/>
            <p:nvPr/>
          </p:nvSpPr>
          <p:spPr>
            <a:xfrm>
              <a:off x="1907840" y="575096"/>
              <a:ext cx="61888" cy="61889"/>
            </a:xfrm>
            <a:custGeom>
              <a:rect b="b" l="l" r="r" t="t"/>
              <a:pathLst>
                <a:path extrusionOk="0" h="82518" w="82518">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1" name="Google Shape;851;p58"/>
            <p:cNvSpPr/>
            <p:nvPr/>
          </p:nvSpPr>
          <p:spPr>
            <a:xfrm>
              <a:off x="2067525" y="740131"/>
              <a:ext cx="61888" cy="61889"/>
            </a:xfrm>
            <a:custGeom>
              <a:rect b="b" l="l" r="r" t="t"/>
              <a:pathLst>
                <a:path extrusionOk="0" h="82518" w="82518">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2" name="Google Shape;852;p58"/>
            <p:cNvSpPr/>
            <p:nvPr/>
          </p:nvSpPr>
          <p:spPr>
            <a:xfrm>
              <a:off x="2062564" y="575096"/>
              <a:ext cx="61893" cy="61889"/>
            </a:xfrm>
            <a:custGeom>
              <a:rect b="b" l="l" r="r" t="t"/>
              <a:pathLst>
                <a:path extrusionOk="0" h="82518" w="82524">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3" name="Google Shape;853;p58"/>
            <p:cNvSpPr/>
            <p:nvPr/>
          </p:nvSpPr>
          <p:spPr>
            <a:xfrm>
              <a:off x="2222250" y="740131"/>
              <a:ext cx="61893" cy="61889"/>
            </a:xfrm>
            <a:custGeom>
              <a:rect b="b" l="l" r="r" t="t"/>
              <a:pathLst>
                <a:path extrusionOk="0" h="82518" w="82524">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0"/>
          <p:cNvSpPr txBox="1"/>
          <p:nvPr>
            <p:ph type="title"/>
          </p:nvPr>
        </p:nvSpPr>
        <p:spPr>
          <a:xfrm>
            <a:off x="517750" y="3476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Tuberculosis?</a:t>
            </a:r>
            <a:endParaRPr/>
          </a:p>
        </p:txBody>
      </p:sp>
      <p:pic>
        <p:nvPicPr>
          <p:cNvPr id="543" name="Google Shape;543;p30"/>
          <p:cNvPicPr preferRelativeResize="0"/>
          <p:nvPr/>
        </p:nvPicPr>
        <p:blipFill>
          <a:blip r:embed="rId3">
            <a:alphaModFix/>
          </a:blip>
          <a:stretch>
            <a:fillRect/>
          </a:stretch>
        </p:blipFill>
        <p:spPr>
          <a:xfrm>
            <a:off x="999500" y="1153000"/>
            <a:ext cx="626750" cy="661835"/>
          </a:xfrm>
          <a:prstGeom prst="rect">
            <a:avLst/>
          </a:prstGeom>
          <a:noFill/>
          <a:ln>
            <a:noFill/>
          </a:ln>
        </p:spPr>
      </p:pic>
      <p:sp>
        <p:nvSpPr>
          <p:cNvPr id="544" name="Google Shape;544;p30"/>
          <p:cNvSpPr txBox="1"/>
          <p:nvPr/>
        </p:nvSpPr>
        <p:spPr>
          <a:xfrm>
            <a:off x="1748950" y="1229200"/>
            <a:ext cx="58644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Infection by </a:t>
            </a:r>
            <a:r>
              <a:rPr i="1" lang="en">
                <a:solidFill>
                  <a:srgbClr val="222222"/>
                </a:solidFill>
                <a:latin typeface="Open Sans"/>
                <a:ea typeface="Open Sans"/>
                <a:cs typeface="Open Sans"/>
                <a:sym typeface="Open Sans"/>
              </a:rPr>
              <a:t>Mycobacterium tuberculosis</a:t>
            </a:r>
            <a:r>
              <a:rPr lang="en">
                <a:solidFill>
                  <a:srgbClr val="222222"/>
                </a:solidFill>
                <a:latin typeface="Open Sans"/>
                <a:ea typeface="Open Sans"/>
                <a:cs typeface="Open Sans"/>
                <a:sym typeface="Open Sans"/>
              </a:rPr>
              <a:t> (</a:t>
            </a:r>
            <a:r>
              <a:rPr i="1" lang="en">
                <a:solidFill>
                  <a:srgbClr val="222222"/>
                </a:solidFill>
                <a:latin typeface="Open Sans"/>
                <a:ea typeface="Open Sans"/>
                <a:cs typeface="Open Sans"/>
                <a:sym typeface="Open Sans"/>
              </a:rPr>
              <a:t>Mtb</a:t>
            </a:r>
            <a:r>
              <a:rPr lang="en">
                <a:solidFill>
                  <a:srgbClr val="222222"/>
                </a:solidFill>
                <a:latin typeface="Open Sans"/>
                <a:ea typeface="Open Sans"/>
                <a:cs typeface="Open Sans"/>
                <a:sym typeface="Open Sans"/>
              </a:rPr>
              <a:t>)</a:t>
            </a:r>
            <a:endParaRPr>
              <a:solidFill>
                <a:srgbClr val="222222"/>
              </a:solidFill>
              <a:latin typeface="Open Sans"/>
              <a:ea typeface="Open Sans"/>
              <a:cs typeface="Open Sans"/>
              <a:sym typeface="Open Sans"/>
            </a:endParaRPr>
          </a:p>
          <a:p>
            <a:pPr indent="0" lvl="0" marL="0" rtl="0" algn="l">
              <a:spcBef>
                <a:spcPts val="0"/>
              </a:spcBef>
              <a:spcAft>
                <a:spcPts val="0"/>
              </a:spcAft>
              <a:buNone/>
            </a:pPr>
            <a:r>
              <a:rPr lang="en">
                <a:solidFill>
                  <a:srgbClr val="222222"/>
                </a:solidFill>
                <a:latin typeface="Open Sans"/>
                <a:ea typeface="Open Sans"/>
                <a:cs typeface="Open Sans"/>
                <a:sym typeface="Open Sans"/>
              </a:rPr>
              <a:t>Transmission through airborne bacteria</a:t>
            </a:r>
            <a:endParaRPr>
              <a:solidFill>
                <a:srgbClr val="222222"/>
              </a:solidFill>
              <a:latin typeface="Open Sans"/>
              <a:ea typeface="Open Sans"/>
              <a:cs typeface="Open Sans"/>
              <a:sym typeface="Open Sans"/>
            </a:endParaRPr>
          </a:p>
        </p:txBody>
      </p:sp>
      <p:pic>
        <p:nvPicPr>
          <p:cNvPr id="545" name="Google Shape;545;p30"/>
          <p:cNvPicPr preferRelativeResize="0"/>
          <p:nvPr/>
        </p:nvPicPr>
        <p:blipFill>
          <a:blip r:embed="rId4">
            <a:alphaModFix/>
          </a:blip>
          <a:stretch>
            <a:fillRect/>
          </a:stretch>
        </p:blipFill>
        <p:spPr>
          <a:xfrm>
            <a:off x="999500" y="2047456"/>
            <a:ext cx="626750" cy="652760"/>
          </a:xfrm>
          <a:prstGeom prst="rect">
            <a:avLst/>
          </a:prstGeom>
          <a:noFill/>
          <a:ln>
            <a:noFill/>
          </a:ln>
        </p:spPr>
      </p:pic>
      <p:sp>
        <p:nvSpPr>
          <p:cNvPr id="546" name="Google Shape;546;p30"/>
          <p:cNvSpPr txBox="1"/>
          <p:nvPr/>
        </p:nvSpPr>
        <p:spPr>
          <a:xfrm>
            <a:off x="1748950" y="2006575"/>
            <a:ext cx="64728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Multiple different states of infection:</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Latent infection (LTBI) → ~¼ of the world’s population</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Active infection → 1 in 10 individuals, symptoms present, can spread disease</a:t>
            </a:r>
            <a:endParaRPr>
              <a:solidFill>
                <a:schemeClr val="dk1"/>
              </a:solidFill>
              <a:latin typeface="Open Sans"/>
              <a:ea typeface="Open Sans"/>
              <a:cs typeface="Open Sans"/>
              <a:sym typeface="Open Sans"/>
            </a:endParaRPr>
          </a:p>
        </p:txBody>
      </p:sp>
      <p:pic>
        <p:nvPicPr>
          <p:cNvPr id="547" name="Google Shape;547;p30"/>
          <p:cNvPicPr preferRelativeResize="0"/>
          <p:nvPr/>
        </p:nvPicPr>
        <p:blipFill>
          <a:blip r:embed="rId5">
            <a:alphaModFix/>
          </a:blip>
          <a:stretch>
            <a:fillRect/>
          </a:stretch>
        </p:blipFill>
        <p:spPr>
          <a:xfrm>
            <a:off x="999500" y="2932837"/>
            <a:ext cx="626750" cy="652760"/>
          </a:xfrm>
          <a:prstGeom prst="rect">
            <a:avLst/>
          </a:prstGeom>
          <a:noFill/>
          <a:ln>
            <a:noFill/>
          </a:ln>
        </p:spPr>
      </p:pic>
      <p:sp>
        <p:nvSpPr>
          <p:cNvPr id="548" name="Google Shape;548;p30"/>
          <p:cNvSpPr txBox="1"/>
          <p:nvPr/>
        </p:nvSpPr>
        <p:spPr>
          <a:xfrm>
            <a:off x="1748950" y="3067063"/>
            <a:ext cx="70176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Worldwide, but higher prevalence in certain areas (sub-Saharan Africa and Asia)</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n">
                <a:solidFill>
                  <a:schemeClr val="dk1"/>
                </a:solidFill>
                <a:latin typeface="Open Sans"/>
                <a:ea typeface="Open Sans"/>
                <a:cs typeface="Open Sans"/>
                <a:sym typeface="Open Sans"/>
              </a:rPr>
              <a:t>10 million people infected every year, 1.5 million deaths (WHO)</a:t>
            </a:r>
            <a:endParaRPr>
              <a:solidFill>
                <a:schemeClr val="dk1"/>
              </a:solidFill>
              <a:latin typeface="Open Sans"/>
              <a:ea typeface="Open Sans"/>
              <a:cs typeface="Open Sans"/>
              <a:sym typeface="Open Sans"/>
            </a:endParaRPr>
          </a:p>
        </p:txBody>
      </p:sp>
      <p:pic>
        <p:nvPicPr>
          <p:cNvPr id="549" name="Google Shape;549;p30"/>
          <p:cNvPicPr preferRelativeResize="0"/>
          <p:nvPr/>
        </p:nvPicPr>
        <p:blipFill>
          <a:blip r:embed="rId6">
            <a:alphaModFix/>
          </a:blip>
          <a:stretch>
            <a:fillRect/>
          </a:stretch>
        </p:blipFill>
        <p:spPr>
          <a:xfrm>
            <a:off x="999500" y="3753565"/>
            <a:ext cx="626750" cy="652760"/>
          </a:xfrm>
          <a:prstGeom prst="rect">
            <a:avLst/>
          </a:prstGeom>
          <a:noFill/>
          <a:ln>
            <a:noFill/>
          </a:ln>
        </p:spPr>
      </p:pic>
      <p:sp>
        <p:nvSpPr>
          <p:cNvPr id="550" name="Google Shape;550;p30"/>
          <p:cNvSpPr txBox="1"/>
          <p:nvPr/>
        </p:nvSpPr>
        <p:spPr>
          <a:xfrm>
            <a:off x="1748950" y="3824700"/>
            <a:ext cx="31245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Symptoms: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Fever/chills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Chest pain</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Cough</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p:txBody>
      </p:sp>
      <p:sp>
        <p:nvSpPr>
          <p:cNvPr id="551" name="Google Shape;551;p30"/>
          <p:cNvSpPr txBox="1"/>
          <p:nvPr/>
        </p:nvSpPr>
        <p:spPr>
          <a:xfrm>
            <a:off x="3425350" y="4029575"/>
            <a:ext cx="300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Fatigue</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Coughing up blood/mucus</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Weight loss</a:t>
            </a:r>
            <a:endParaRPr>
              <a:solidFill>
                <a:schemeClr val="dk1"/>
              </a:solidFill>
              <a:latin typeface="Open Sans"/>
              <a:ea typeface="Open Sans"/>
              <a:cs typeface="Open Sans"/>
              <a:sym typeface="Open Sans"/>
            </a:endParaRPr>
          </a:p>
        </p:txBody>
      </p:sp>
      <p:pic>
        <p:nvPicPr>
          <p:cNvPr id="552" name="Google Shape;552;p30"/>
          <p:cNvPicPr preferRelativeResize="0"/>
          <p:nvPr/>
        </p:nvPicPr>
        <p:blipFill>
          <a:blip r:embed="rId7">
            <a:alphaModFix/>
          </a:blip>
          <a:stretch>
            <a:fillRect/>
          </a:stretch>
        </p:blipFill>
        <p:spPr>
          <a:xfrm>
            <a:off x="7965662" y="149375"/>
            <a:ext cx="1032462" cy="13239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cell types to know</a:t>
            </a:r>
            <a:endParaRPr/>
          </a:p>
        </p:txBody>
      </p:sp>
      <p:sp>
        <p:nvSpPr>
          <p:cNvPr id="558" name="Google Shape;558;p31"/>
          <p:cNvSpPr txBox="1"/>
          <p:nvPr/>
        </p:nvSpPr>
        <p:spPr>
          <a:xfrm>
            <a:off x="7296275" y="4373925"/>
            <a:ext cx="15543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Kurzgesagt,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i="1" lang="en" sz="800">
                <a:solidFill>
                  <a:schemeClr val="dk1"/>
                </a:solidFill>
                <a:latin typeface="Open Sans"/>
                <a:ea typeface="Open Sans"/>
                <a:cs typeface="Open Sans"/>
                <a:sym typeface="Open Sans"/>
              </a:rPr>
              <a:t>Immune</a:t>
            </a:r>
            <a:r>
              <a:rPr lang="en" sz="800">
                <a:solidFill>
                  <a:schemeClr val="dk1"/>
                </a:solidFill>
                <a:latin typeface="Open Sans"/>
                <a:ea typeface="Open Sans"/>
                <a:cs typeface="Open Sans"/>
                <a:sym typeface="Open Sans"/>
              </a:rPr>
              <a:t> by Philipp Dettmer</a:t>
            </a:r>
            <a:endParaRPr sz="800">
              <a:solidFill>
                <a:schemeClr val="dk1"/>
              </a:solidFill>
              <a:latin typeface="Open Sans"/>
              <a:ea typeface="Open Sans"/>
              <a:cs typeface="Open Sans"/>
              <a:sym typeface="Open Sans"/>
            </a:endParaRPr>
          </a:p>
        </p:txBody>
      </p:sp>
      <p:pic>
        <p:nvPicPr>
          <p:cNvPr id="559" name="Google Shape;559;p31"/>
          <p:cNvPicPr preferRelativeResize="0"/>
          <p:nvPr/>
        </p:nvPicPr>
        <p:blipFill>
          <a:blip r:embed="rId3">
            <a:alphaModFix/>
          </a:blip>
          <a:stretch>
            <a:fillRect/>
          </a:stretch>
        </p:blipFill>
        <p:spPr>
          <a:xfrm>
            <a:off x="624875" y="1094750"/>
            <a:ext cx="6630850" cy="3729850"/>
          </a:xfrm>
          <a:prstGeom prst="rect">
            <a:avLst/>
          </a:prstGeom>
          <a:noFill/>
          <a:ln>
            <a:noFill/>
          </a:ln>
        </p:spPr>
      </p:pic>
      <p:pic>
        <p:nvPicPr>
          <p:cNvPr id="560" name="Google Shape;560;p31"/>
          <p:cNvPicPr preferRelativeResize="0"/>
          <p:nvPr/>
        </p:nvPicPr>
        <p:blipFill>
          <a:blip r:embed="rId4">
            <a:alphaModFix/>
          </a:blip>
          <a:stretch>
            <a:fillRect/>
          </a:stretch>
        </p:blipFill>
        <p:spPr>
          <a:xfrm>
            <a:off x="7965662" y="149375"/>
            <a:ext cx="1032462" cy="13239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32"/>
          <p:cNvPicPr preferRelativeResize="0"/>
          <p:nvPr/>
        </p:nvPicPr>
        <p:blipFill>
          <a:blip r:embed="rId3">
            <a:alphaModFix/>
          </a:blip>
          <a:stretch>
            <a:fillRect/>
          </a:stretch>
        </p:blipFill>
        <p:spPr>
          <a:xfrm>
            <a:off x="624875" y="1094750"/>
            <a:ext cx="6630850" cy="3729850"/>
          </a:xfrm>
          <a:prstGeom prst="rect">
            <a:avLst/>
          </a:prstGeom>
          <a:noFill/>
          <a:ln>
            <a:noFill/>
          </a:ln>
        </p:spPr>
      </p:pic>
      <p:sp>
        <p:nvSpPr>
          <p:cNvPr id="566" name="Google Shape;56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NK cells (</a:t>
            </a:r>
            <a:r>
              <a:rPr i="1" lang="en"/>
              <a:t>natural killer cells</a:t>
            </a:r>
            <a:r>
              <a:rPr lang="en"/>
              <a:t>)</a:t>
            </a:r>
            <a:endParaRPr/>
          </a:p>
        </p:txBody>
      </p:sp>
      <p:sp>
        <p:nvSpPr>
          <p:cNvPr id="567" name="Google Shape;567;p32"/>
          <p:cNvSpPr/>
          <p:nvPr/>
        </p:nvSpPr>
        <p:spPr>
          <a:xfrm>
            <a:off x="624875" y="1094750"/>
            <a:ext cx="6644700" cy="3729900"/>
          </a:xfrm>
          <a:prstGeom prst="rect">
            <a:avLst/>
          </a:prstGeom>
          <a:solidFill>
            <a:srgbClr val="E3FBFF">
              <a:alpha val="818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568" name="Google Shape;568;p32"/>
          <p:cNvPicPr preferRelativeResize="0"/>
          <p:nvPr/>
        </p:nvPicPr>
        <p:blipFill rotWithShape="1">
          <a:blip r:embed="rId3">
            <a:alphaModFix/>
          </a:blip>
          <a:srcRect b="37824" l="18098" r="71409" t="41551"/>
          <a:stretch/>
        </p:blipFill>
        <p:spPr>
          <a:xfrm>
            <a:off x="1061025" y="2044850"/>
            <a:ext cx="1829700" cy="1829700"/>
          </a:xfrm>
          <a:prstGeom prst="ellipse">
            <a:avLst/>
          </a:prstGeom>
          <a:noFill/>
          <a:ln cap="flat" cmpd="sng" w="38100">
            <a:solidFill>
              <a:srgbClr val="E2583E"/>
            </a:solidFill>
            <a:prstDash val="solid"/>
            <a:round/>
            <a:headEnd len="sm" w="sm" type="none"/>
            <a:tailEnd len="sm" w="sm" type="none"/>
          </a:ln>
        </p:spPr>
      </p:pic>
      <p:sp>
        <p:nvSpPr>
          <p:cNvPr id="569" name="Google Shape;569;p32"/>
          <p:cNvSpPr/>
          <p:nvPr/>
        </p:nvSpPr>
        <p:spPr>
          <a:xfrm>
            <a:off x="3756451" y="1286500"/>
            <a:ext cx="3143100" cy="3339900"/>
          </a:xfrm>
          <a:prstGeom prst="rect">
            <a:avLst/>
          </a:prstGeom>
          <a:solidFill>
            <a:schemeClr val="lt1"/>
          </a:solidFill>
          <a:ln cap="flat" cmpd="sng" w="38100">
            <a:solidFill>
              <a:srgbClr val="E258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Innate immune system</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Functions: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Release cytokines (IFN-γ, TNF-⍺)</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Release cytotoxic granules (perforin, granzymes)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sp>
        <p:nvSpPr>
          <p:cNvPr id="570" name="Google Shape;570;p32"/>
          <p:cNvSpPr txBox="1"/>
          <p:nvPr/>
        </p:nvSpPr>
        <p:spPr>
          <a:xfrm>
            <a:off x="7310900" y="4234900"/>
            <a:ext cx="15543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Kurzgesagt,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lang="en" sz="800">
                <a:solidFill>
                  <a:schemeClr val="dk1"/>
                </a:solidFill>
                <a:latin typeface="Open Sans"/>
                <a:ea typeface="Open Sans"/>
                <a:cs typeface="Open Sans"/>
                <a:sym typeface="Open Sans"/>
              </a:rPr>
              <a:t>Immune by Philipp Dettmer</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800">
              <a:solidFill>
                <a:schemeClr val="dk1"/>
              </a:solidFill>
              <a:latin typeface="Open Sans"/>
              <a:ea typeface="Open Sans"/>
              <a:cs typeface="Open Sans"/>
              <a:sym typeface="Open Sans"/>
            </a:endParaRPr>
          </a:p>
        </p:txBody>
      </p:sp>
      <p:pic>
        <p:nvPicPr>
          <p:cNvPr id="571" name="Google Shape;571;p32"/>
          <p:cNvPicPr preferRelativeResize="0"/>
          <p:nvPr/>
        </p:nvPicPr>
        <p:blipFill>
          <a:blip r:embed="rId4">
            <a:alphaModFix/>
          </a:blip>
          <a:stretch>
            <a:fillRect/>
          </a:stretch>
        </p:blipFill>
        <p:spPr>
          <a:xfrm>
            <a:off x="7965662" y="149375"/>
            <a:ext cx="1032462" cy="13239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33"/>
          <p:cNvPicPr preferRelativeResize="0"/>
          <p:nvPr/>
        </p:nvPicPr>
        <p:blipFill>
          <a:blip r:embed="rId3">
            <a:alphaModFix/>
          </a:blip>
          <a:stretch>
            <a:fillRect/>
          </a:stretch>
        </p:blipFill>
        <p:spPr>
          <a:xfrm>
            <a:off x="624875" y="1094750"/>
            <a:ext cx="6630850" cy="3729850"/>
          </a:xfrm>
          <a:prstGeom prst="rect">
            <a:avLst/>
          </a:prstGeom>
          <a:noFill/>
          <a:ln>
            <a:noFill/>
          </a:ln>
        </p:spPr>
      </p:pic>
      <p:sp>
        <p:nvSpPr>
          <p:cNvPr id="577" name="Google Shape;577;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𝛂𝝱 T cells</a:t>
            </a:r>
            <a:endParaRPr/>
          </a:p>
          <a:p>
            <a:pPr indent="0" lvl="0" marL="0" rtl="0" algn="l">
              <a:spcBef>
                <a:spcPts val="0"/>
              </a:spcBef>
              <a:spcAft>
                <a:spcPts val="0"/>
              </a:spcAft>
              <a:buNone/>
            </a:pPr>
            <a:r>
              <a:t/>
            </a:r>
            <a:endParaRPr/>
          </a:p>
        </p:txBody>
      </p:sp>
      <p:sp>
        <p:nvSpPr>
          <p:cNvPr id="578" name="Google Shape;578;p33"/>
          <p:cNvSpPr txBox="1"/>
          <p:nvPr/>
        </p:nvSpPr>
        <p:spPr>
          <a:xfrm>
            <a:off x="7310900" y="4234900"/>
            <a:ext cx="15543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Kurzgesagt,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lang="en" sz="800">
                <a:solidFill>
                  <a:schemeClr val="dk1"/>
                </a:solidFill>
                <a:latin typeface="Open Sans"/>
                <a:ea typeface="Open Sans"/>
                <a:cs typeface="Open Sans"/>
                <a:sym typeface="Open Sans"/>
              </a:rPr>
              <a:t>Immune by Philipp Dettmer</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lang="en" sz="800">
                <a:solidFill>
                  <a:schemeClr val="dk1"/>
                </a:solidFill>
                <a:latin typeface="Open Sans"/>
                <a:ea typeface="Open Sans"/>
                <a:cs typeface="Open Sans"/>
                <a:sym typeface="Open Sans"/>
              </a:rPr>
              <a:t>Arigo Biolaboratories</a:t>
            </a:r>
            <a:endParaRPr sz="800">
              <a:solidFill>
                <a:schemeClr val="dk1"/>
              </a:solidFill>
              <a:latin typeface="Open Sans"/>
              <a:ea typeface="Open Sans"/>
              <a:cs typeface="Open Sans"/>
              <a:sym typeface="Open Sans"/>
            </a:endParaRPr>
          </a:p>
        </p:txBody>
      </p:sp>
      <p:sp>
        <p:nvSpPr>
          <p:cNvPr id="579" name="Google Shape;579;p33"/>
          <p:cNvSpPr/>
          <p:nvPr/>
        </p:nvSpPr>
        <p:spPr>
          <a:xfrm>
            <a:off x="624875" y="1094750"/>
            <a:ext cx="6644700" cy="3729900"/>
          </a:xfrm>
          <a:prstGeom prst="rect">
            <a:avLst/>
          </a:prstGeom>
          <a:solidFill>
            <a:srgbClr val="E3FBFF">
              <a:alpha val="818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580" name="Google Shape;580;p33"/>
          <p:cNvPicPr preferRelativeResize="0"/>
          <p:nvPr/>
        </p:nvPicPr>
        <p:blipFill rotWithShape="1">
          <a:blip r:embed="rId3">
            <a:alphaModFix/>
          </a:blip>
          <a:srcRect b="57751" l="69532" r="19975" t="21624"/>
          <a:stretch/>
        </p:blipFill>
        <p:spPr>
          <a:xfrm>
            <a:off x="759525" y="3045877"/>
            <a:ext cx="1110000" cy="1187400"/>
          </a:xfrm>
          <a:prstGeom prst="ellipse">
            <a:avLst/>
          </a:prstGeom>
          <a:noFill/>
          <a:ln cap="flat" cmpd="sng" w="38100">
            <a:solidFill>
              <a:srgbClr val="E2583E"/>
            </a:solidFill>
            <a:prstDash val="solid"/>
            <a:round/>
            <a:headEnd len="sm" w="sm" type="none"/>
            <a:tailEnd len="sm" w="sm" type="none"/>
          </a:ln>
        </p:spPr>
      </p:pic>
      <p:pic>
        <p:nvPicPr>
          <p:cNvPr id="581" name="Google Shape;581;p33"/>
          <p:cNvPicPr preferRelativeResize="0"/>
          <p:nvPr/>
        </p:nvPicPr>
        <p:blipFill rotWithShape="1">
          <a:blip r:embed="rId3">
            <a:alphaModFix/>
          </a:blip>
          <a:srcRect b="38517" l="61162" r="28345" t="40858"/>
          <a:stretch/>
        </p:blipFill>
        <p:spPr>
          <a:xfrm>
            <a:off x="759525" y="1686038"/>
            <a:ext cx="1110000" cy="1187400"/>
          </a:xfrm>
          <a:prstGeom prst="ellipse">
            <a:avLst/>
          </a:prstGeom>
          <a:noFill/>
          <a:ln cap="flat" cmpd="sng" w="38100">
            <a:solidFill>
              <a:srgbClr val="E2583E"/>
            </a:solidFill>
            <a:prstDash val="solid"/>
            <a:round/>
            <a:headEnd len="sm" w="sm" type="none"/>
            <a:tailEnd len="sm" w="sm" type="none"/>
          </a:ln>
        </p:spPr>
      </p:pic>
      <p:pic>
        <p:nvPicPr>
          <p:cNvPr id="582" name="Google Shape;582;p33"/>
          <p:cNvPicPr preferRelativeResize="0"/>
          <p:nvPr/>
        </p:nvPicPr>
        <p:blipFill rotWithShape="1">
          <a:blip r:embed="rId4">
            <a:alphaModFix/>
          </a:blip>
          <a:srcRect b="0" l="0" r="46279" t="0"/>
          <a:stretch/>
        </p:blipFill>
        <p:spPr>
          <a:xfrm>
            <a:off x="2083650" y="2002248"/>
            <a:ext cx="3054550" cy="1914900"/>
          </a:xfrm>
          <a:prstGeom prst="rect">
            <a:avLst/>
          </a:prstGeom>
          <a:noFill/>
          <a:ln cap="flat" cmpd="sng" w="38100">
            <a:solidFill>
              <a:srgbClr val="E2583E"/>
            </a:solidFill>
            <a:prstDash val="solid"/>
            <a:round/>
            <a:headEnd len="sm" w="sm" type="none"/>
            <a:tailEnd len="sm" w="sm" type="none"/>
          </a:ln>
        </p:spPr>
      </p:pic>
      <p:sp>
        <p:nvSpPr>
          <p:cNvPr id="583" name="Google Shape;583;p33"/>
          <p:cNvSpPr/>
          <p:nvPr/>
        </p:nvSpPr>
        <p:spPr>
          <a:xfrm>
            <a:off x="5241000" y="1286500"/>
            <a:ext cx="1843200" cy="3378300"/>
          </a:xfrm>
          <a:prstGeom prst="rect">
            <a:avLst/>
          </a:prstGeom>
          <a:solidFill>
            <a:schemeClr val="lt1"/>
          </a:solidFill>
          <a:ln cap="flat" cmpd="sng" w="38100">
            <a:solidFill>
              <a:srgbClr val="E258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Adaptive immune system</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Functions: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CD4+ (helper T cells)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CD8+ (cytotoxic T cells)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Recognize antigen bound to MHC</a:t>
            </a:r>
            <a:endParaRPr>
              <a:latin typeface="Open Sans"/>
              <a:ea typeface="Open Sans"/>
              <a:cs typeface="Open Sans"/>
              <a:sym typeface="Open Sans"/>
            </a:endParaRPr>
          </a:p>
        </p:txBody>
      </p:sp>
      <p:pic>
        <p:nvPicPr>
          <p:cNvPr id="584" name="Google Shape;584;p33"/>
          <p:cNvPicPr preferRelativeResize="0"/>
          <p:nvPr/>
        </p:nvPicPr>
        <p:blipFill>
          <a:blip r:embed="rId5">
            <a:alphaModFix/>
          </a:blip>
          <a:stretch>
            <a:fillRect/>
          </a:stretch>
        </p:blipFill>
        <p:spPr>
          <a:xfrm>
            <a:off x="7965662" y="149375"/>
            <a:ext cx="1032462" cy="13239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34"/>
          <p:cNvPicPr preferRelativeResize="0"/>
          <p:nvPr/>
        </p:nvPicPr>
        <p:blipFill>
          <a:blip r:embed="rId3">
            <a:alphaModFix/>
          </a:blip>
          <a:stretch>
            <a:fillRect/>
          </a:stretch>
        </p:blipFill>
        <p:spPr>
          <a:xfrm>
            <a:off x="624875" y="1094750"/>
            <a:ext cx="6630850" cy="3729850"/>
          </a:xfrm>
          <a:prstGeom prst="rect">
            <a:avLst/>
          </a:prstGeom>
          <a:noFill/>
          <a:ln>
            <a:noFill/>
          </a:ln>
        </p:spPr>
      </p:pic>
      <p:sp>
        <p:nvSpPr>
          <p:cNvPr id="590" name="Google Shape;590;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𝝲𝝳 T cells</a:t>
            </a:r>
            <a:endParaRPr/>
          </a:p>
          <a:p>
            <a:pPr indent="0" lvl="0" marL="0" rtl="0" algn="l">
              <a:spcBef>
                <a:spcPts val="0"/>
              </a:spcBef>
              <a:spcAft>
                <a:spcPts val="0"/>
              </a:spcAft>
              <a:buNone/>
            </a:pPr>
            <a:r>
              <a:t/>
            </a:r>
            <a:endParaRPr/>
          </a:p>
        </p:txBody>
      </p:sp>
      <p:sp>
        <p:nvSpPr>
          <p:cNvPr id="591" name="Google Shape;591;p34"/>
          <p:cNvSpPr/>
          <p:nvPr/>
        </p:nvSpPr>
        <p:spPr>
          <a:xfrm>
            <a:off x="624875" y="1094750"/>
            <a:ext cx="6644700" cy="3729900"/>
          </a:xfrm>
          <a:prstGeom prst="rect">
            <a:avLst/>
          </a:prstGeom>
          <a:solidFill>
            <a:srgbClr val="E3FBFF">
              <a:alpha val="818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592" name="Google Shape;592;p34"/>
          <p:cNvPicPr preferRelativeResize="0"/>
          <p:nvPr/>
        </p:nvPicPr>
        <p:blipFill rotWithShape="1">
          <a:blip r:embed="rId4">
            <a:alphaModFix/>
          </a:blip>
          <a:srcRect b="0" l="54248" r="0" t="0"/>
          <a:stretch/>
        </p:blipFill>
        <p:spPr>
          <a:xfrm>
            <a:off x="923900" y="1841650"/>
            <a:ext cx="2963324" cy="2181225"/>
          </a:xfrm>
          <a:prstGeom prst="rect">
            <a:avLst/>
          </a:prstGeom>
          <a:noFill/>
          <a:ln cap="flat" cmpd="sng" w="38100">
            <a:solidFill>
              <a:srgbClr val="E2583E"/>
            </a:solidFill>
            <a:prstDash val="solid"/>
            <a:round/>
            <a:headEnd len="sm" w="sm" type="none"/>
            <a:tailEnd len="sm" w="sm" type="none"/>
          </a:ln>
        </p:spPr>
      </p:pic>
      <p:sp>
        <p:nvSpPr>
          <p:cNvPr id="593" name="Google Shape;593;p34"/>
          <p:cNvSpPr txBox="1"/>
          <p:nvPr/>
        </p:nvSpPr>
        <p:spPr>
          <a:xfrm>
            <a:off x="7310900" y="4234900"/>
            <a:ext cx="15543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Kurzgesagt, </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lang="en" sz="800">
                <a:solidFill>
                  <a:schemeClr val="dk1"/>
                </a:solidFill>
                <a:latin typeface="Open Sans"/>
                <a:ea typeface="Open Sans"/>
                <a:cs typeface="Open Sans"/>
                <a:sym typeface="Open Sans"/>
              </a:rPr>
              <a:t>Immune by Philipp Dettmer</a:t>
            </a:r>
            <a:endParaRPr sz="800">
              <a:solidFill>
                <a:schemeClr val="dk1"/>
              </a:solidFill>
              <a:latin typeface="Open Sans"/>
              <a:ea typeface="Open Sans"/>
              <a:cs typeface="Open Sans"/>
              <a:sym typeface="Open Sans"/>
            </a:endParaRPr>
          </a:p>
          <a:p>
            <a:pPr indent="0" lvl="0" marL="0" rtl="0" algn="l">
              <a:spcBef>
                <a:spcPts val="0"/>
              </a:spcBef>
              <a:spcAft>
                <a:spcPts val="0"/>
              </a:spcAft>
              <a:buNone/>
            </a:pPr>
            <a:r>
              <a:rPr lang="en" sz="800">
                <a:solidFill>
                  <a:schemeClr val="dk1"/>
                </a:solidFill>
                <a:latin typeface="Open Sans"/>
                <a:ea typeface="Open Sans"/>
                <a:cs typeface="Open Sans"/>
                <a:sym typeface="Open Sans"/>
              </a:rPr>
              <a:t>Arigo Biolaboratories</a:t>
            </a:r>
            <a:endParaRPr sz="800">
              <a:solidFill>
                <a:schemeClr val="dk1"/>
              </a:solidFill>
              <a:latin typeface="Open Sans"/>
              <a:ea typeface="Open Sans"/>
              <a:cs typeface="Open Sans"/>
              <a:sym typeface="Open Sans"/>
            </a:endParaRPr>
          </a:p>
        </p:txBody>
      </p:sp>
      <p:sp>
        <p:nvSpPr>
          <p:cNvPr id="594" name="Google Shape;594;p34"/>
          <p:cNvSpPr/>
          <p:nvPr/>
        </p:nvSpPr>
        <p:spPr>
          <a:xfrm>
            <a:off x="4158300" y="1286500"/>
            <a:ext cx="2788800" cy="3378300"/>
          </a:xfrm>
          <a:prstGeom prst="rect">
            <a:avLst/>
          </a:prstGeom>
          <a:solidFill>
            <a:schemeClr val="lt1"/>
          </a:solidFill>
          <a:ln cap="flat" cmpd="sng" w="38100">
            <a:solidFill>
              <a:srgbClr val="E258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Innate immune system</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Functions: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Commonly present in barrier tissues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MHC-independent receptor recognition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Release cytokines</a:t>
            </a:r>
            <a:endParaRPr>
              <a:latin typeface="Open Sans"/>
              <a:ea typeface="Open Sans"/>
              <a:cs typeface="Open Sans"/>
              <a:sym typeface="Open Sans"/>
            </a:endParaRPr>
          </a:p>
        </p:txBody>
      </p:sp>
      <p:pic>
        <p:nvPicPr>
          <p:cNvPr id="595" name="Google Shape;595;p34"/>
          <p:cNvPicPr preferRelativeResize="0"/>
          <p:nvPr/>
        </p:nvPicPr>
        <p:blipFill>
          <a:blip r:embed="rId5">
            <a:alphaModFix/>
          </a:blip>
          <a:stretch>
            <a:fillRect/>
          </a:stretch>
        </p:blipFill>
        <p:spPr>
          <a:xfrm>
            <a:off x="7965662" y="149375"/>
            <a:ext cx="1032462" cy="13239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Experimental D</a:t>
            </a:r>
            <a:r>
              <a:rPr lang="en" sz="3100"/>
              <a:t>esign</a:t>
            </a:r>
            <a:endParaRPr sz="3100"/>
          </a:p>
        </p:txBody>
      </p:sp>
      <p:pic>
        <p:nvPicPr>
          <p:cNvPr id="601" name="Google Shape;601;p35"/>
          <p:cNvPicPr preferRelativeResize="0"/>
          <p:nvPr/>
        </p:nvPicPr>
        <p:blipFill>
          <a:blip r:embed="rId3">
            <a:alphaModFix/>
          </a:blip>
          <a:stretch>
            <a:fillRect/>
          </a:stretch>
        </p:blipFill>
        <p:spPr>
          <a:xfrm>
            <a:off x="961175" y="1170125"/>
            <a:ext cx="6368291" cy="3820975"/>
          </a:xfrm>
          <a:prstGeom prst="rect">
            <a:avLst/>
          </a:prstGeom>
          <a:noFill/>
          <a:ln>
            <a:noFill/>
          </a:ln>
        </p:spPr>
      </p:pic>
      <p:sp>
        <p:nvSpPr>
          <p:cNvPr id="602" name="Google Shape;602;p35"/>
          <p:cNvSpPr/>
          <p:nvPr/>
        </p:nvSpPr>
        <p:spPr>
          <a:xfrm>
            <a:off x="745700" y="1081725"/>
            <a:ext cx="6753600" cy="1833900"/>
          </a:xfrm>
          <a:prstGeom prst="rect">
            <a:avLst/>
          </a:prstGeom>
          <a:noFill/>
          <a:ln cap="flat" cmpd="sng" w="38100">
            <a:solidFill>
              <a:srgbClr val="E258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3" name="Google Shape;603;p35"/>
          <p:cNvSpPr/>
          <p:nvPr/>
        </p:nvSpPr>
        <p:spPr>
          <a:xfrm>
            <a:off x="745700" y="2848400"/>
            <a:ext cx="6753600" cy="1174200"/>
          </a:xfrm>
          <a:prstGeom prst="rect">
            <a:avLst/>
          </a:prstGeom>
          <a:noFill/>
          <a:ln cap="flat" cmpd="sng" w="38100">
            <a:solidFill>
              <a:srgbClr val="E258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4" name="Google Shape;604;p35"/>
          <p:cNvSpPr/>
          <p:nvPr/>
        </p:nvSpPr>
        <p:spPr>
          <a:xfrm>
            <a:off x="745700" y="4022600"/>
            <a:ext cx="6753600" cy="1050900"/>
          </a:xfrm>
          <a:prstGeom prst="rect">
            <a:avLst/>
          </a:prstGeom>
          <a:noFill/>
          <a:ln cap="flat" cmpd="sng" w="38100">
            <a:solidFill>
              <a:srgbClr val="E258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5" name="Google Shape;605;p35"/>
          <p:cNvSpPr txBox="1"/>
          <p:nvPr/>
        </p:nvSpPr>
        <p:spPr>
          <a:xfrm>
            <a:off x="7555250" y="1808525"/>
            <a:ext cx="14313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E2583E"/>
                </a:solidFill>
                <a:latin typeface="Open Sans"/>
                <a:ea typeface="Open Sans"/>
                <a:cs typeface="Open Sans"/>
                <a:sym typeface="Open Sans"/>
              </a:rPr>
              <a:t>Figure 2</a:t>
            </a:r>
            <a:endParaRPr b="1" sz="2400">
              <a:solidFill>
                <a:srgbClr val="E2583E"/>
              </a:solidFill>
              <a:latin typeface="Open Sans"/>
              <a:ea typeface="Open Sans"/>
              <a:cs typeface="Open Sans"/>
              <a:sym typeface="Open Sans"/>
            </a:endParaRPr>
          </a:p>
        </p:txBody>
      </p:sp>
      <p:sp>
        <p:nvSpPr>
          <p:cNvPr id="606" name="Google Shape;606;p35"/>
          <p:cNvSpPr txBox="1"/>
          <p:nvPr/>
        </p:nvSpPr>
        <p:spPr>
          <a:xfrm>
            <a:off x="7555250" y="3235625"/>
            <a:ext cx="14313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E2583E"/>
                </a:solidFill>
                <a:latin typeface="Open Sans"/>
                <a:ea typeface="Open Sans"/>
                <a:cs typeface="Open Sans"/>
                <a:sym typeface="Open Sans"/>
              </a:rPr>
              <a:t>Figure 3</a:t>
            </a:r>
            <a:endParaRPr b="1" sz="2400">
              <a:solidFill>
                <a:srgbClr val="E2583E"/>
              </a:solidFill>
              <a:latin typeface="Open Sans"/>
              <a:ea typeface="Open Sans"/>
              <a:cs typeface="Open Sans"/>
              <a:sym typeface="Open Sans"/>
            </a:endParaRPr>
          </a:p>
        </p:txBody>
      </p:sp>
      <p:sp>
        <p:nvSpPr>
          <p:cNvPr id="607" name="Google Shape;607;p35"/>
          <p:cNvSpPr txBox="1"/>
          <p:nvPr/>
        </p:nvSpPr>
        <p:spPr>
          <a:xfrm>
            <a:off x="7555250" y="4383200"/>
            <a:ext cx="14313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E2583E"/>
                </a:solidFill>
                <a:latin typeface="Open Sans"/>
                <a:ea typeface="Open Sans"/>
                <a:cs typeface="Open Sans"/>
                <a:sym typeface="Open Sans"/>
              </a:rPr>
              <a:t>Figure 4</a:t>
            </a:r>
            <a:endParaRPr b="1" sz="2400">
              <a:solidFill>
                <a:srgbClr val="E2583E"/>
              </a:solidFill>
              <a:latin typeface="Open Sans"/>
              <a:ea typeface="Open Sans"/>
              <a:cs typeface="Open Sans"/>
              <a:sym typeface="Open Sans"/>
            </a:endParaRPr>
          </a:p>
        </p:txBody>
      </p:sp>
      <p:pic>
        <p:nvPicPr>
          <p:cNvPr id="608" name="Google Shape;608;p35"/>
          <p:cNvPicPr preferRelativeResize="0"/>
          <p:nvPr/>
        </p:nvPicPr>
        <p:blipFill rotWithShape="1">
          <a:blip r:embed="rId4">
            <a:alphaModFix/>
          </a:blip>
          <a:srcRect b="0" l="0" r="7192" t="5132"/>
          <a:stretch/>
        </p:blipFill>
        <p:spPr>
          <a:xfrm>
            <a:off x="8076550" y="114325"/>
            <a:ext cx="836475" cy="1140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0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0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0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dical Collaboration Research by Slidesgo">
  <a:themeElements>
    <a:clrScheme name="Simple Light">
      <a:dk1>
        <a:srgbClr val="041834"/>
      </a:dk1>
      <a:lt1>
        <a:srgbClr val="E3F4FA"/>
      </a:lt1>
      <a:dk2>
        <a:srgbClr val="00648F"/>
      </a:dk2>
      <a:lt2>
        <a:srgbClr val="B6E3F1"/>
      </a:lt2>
      <a:accent1>
        <a:srgbClr val="6BC1D1"/>
      </a:accent1>
      <a:accent2>
        <a:srgbClr val="0596A2"/>
      </a:accent2>
      <a:accent3>
        <a:srgbClr val="F69380"/>
      </a:accent3>
      <a:accent4>
        <a:srgbClr val="E2583E"/>
      </a:accent4>
      <a:accent5>
        <a:srgbClr val="D6B6C8"/>
      </a:accent5>
      <a:accent6>
        <a:srgbClr val="FCFBF7"/>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